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8"/>
  </p:notesMasterIdLst>
  <p:sldIdLst>
    <p:sldId id="300" r:id="rId2"/>
    <p:sldId id="301" r:id="rId3"/>
    <p:sldId id="303" r:id="rId4"/>
    <p:sldId id="304" r:id="rId5"/>
    <p:sldId id="305" r:id="rId6"/>
    <p:sldId id="308" r:id="rId7"/>
    <p:sldId id="306" r:id="rId8"/>
    <p:sldId id="309" r:id="rId9"/>
    <p:sldId id="314" r:id="rId10"/>
    <p:sldId id="310" r:id="rId11"/>
    <p:sldId id="315" r:id="rId12"/>
    <p:sldId id="302" r:id="rId13"/>
    <p:sldId id="307" r:id="rId14"/>
    <p:sldId id="311" r:id="rId15"/>
    <p:sldId id="312" r:id="rId16"/>
    <p:sldId id="31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3861" autoAdjust="0"/>
  </p:normalViewPr>
  <p:slideViewPr>
    <p:cSldViewPr>
      <p:cViewPr>
        <p:scale>
          <a:sx n="73" d="100"/>
          <a:sy n="73" d="100"/>
        </p:scale>
        <p:origin x="996"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CFDB68-707E-42E3-B9EF-8FF9C5FD7B54}"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7C31098E-DC5D-4613-87AA-01D763E013BC}">
      <dgm:prSet phldrT="[Text]" custT="1"/>
      <dgm:spPr/>
      <dgm:t>
        <a:bodyPr/>
        <a:lstStyle/>
        <a:p>
          <a:r>
            <a:rPr lang="id-ID" sz="2000" dirty="0">
              <a:latin typeface="Arial Narrow" pitchFamily="34" charset="0"/>
            </a:rPr>
            <a:t>VISI</a:t>
          </a:r>
          <a:endParaRPr lang="id-ID" sz="1400" dirty="0">
            <a:latin typeface="Arial Narrow" pitchFamily="34" charset="0"/>
          </a:endParaRPr>
        </a:p>
        <a:p>
          <a:r>
            <a:rPr lang="id-ID" sz="1400" b="0" dirty="0"/>
            <a:t>M</a:t>
          </a:r>
          <a:r>
            <a:rPr lang="en-US" sz="1400" b="0" dirty="0" err="1"/>
            <a:t>enjadi</a:t>
          </a:r>
          <a:r>
            <a:rPr lang="en-US" sz="1400" b="0" dirty="0"/>
            <a:t> </a:t>
          </a:r>
          <a:r>
            <a:rPr lang="id-ID" sz="1400" b="0" dirty="0"/>
            <a:t>universitas unggulan </a:t>
          </a:r>
          <a:r>
            <a:rPr lang="en-US" sz="1400" b="0" dirty="0"/>
            <a:t>di </a:t>
          </a:r>
          <a:r>
            <a:rPr lang="en-US" sz="1400" b="0" dirty="0" err="1"/>
            <a:t>bidang</a:t>
          </a:r>
          <a:r>
            <a:rPr lang="en-US" sz="1400" b="0" dirty="0"/>
            <a:t> </a:t>
          </a:r>
          <a:r>
            <a:rPr lang="id-ID" sz="1400" b="0" dirty="0"/>
            <a:t>Manajemen dan </a:t>
          </a:r>
          <a:r>
            <a:rPr lang="en-US" sz="1400" b="0" dirty="0" err="1"/>
            <a:t>Teknologi</a:t>
          </a:r>
          <a:r>
            <a:rPr lang="en-US" sz="1400" b="0" dirty="0"/>
            <a:t> </a:t>
          </a:r>
          <a:r>
            <a:rPr lang="en-US" sz="1400" b="0" dirty="0" err="1"/>
            <a:t>Informasi</a:t>
          </a:r>
          <a:r>
            <a:rPr lang="en-US" sz="1400" b="0" dirty="0"/>
            <a:t> </a:t>
          </a:r>
          <a:r>
            <a:rPr lang="id-ID" sz="1400" b="0" dirty="0"/>
            <a:t>&amp; </a:t>
          </a:r>
          <a:r>
            <a:rPr lang="en-US" sz="1400" b="0" dirty="0" err="1"/>
            <a:t>Komunikasi</a:t>
          </a:r>
          <a:r>
            <a:rPr lang="en-US" sz="1400" b="0" dirty="0"/>
            <a:t> di Asia Tenggara.</a:t>
          </a:r>
          <a:endParaRPr lang="en-US" sz="1400" dirty="0">
            <a:latin typeface="Arial Narrow" pitchFamily="34" charset="0"/>
          </a:endParaRPr>
        </a:p>
      </dgm:t>
    </dgm:pt>
    <dgm:pt modelId="{E5AA80E7-EE42-424E-BDCE-8489C47E0511}" type="parTrans" cxnId="{398A1955-6A4C-403E-9C7A-5881D78F4B18}">
      <dgm:prSet/>
      <dgm:spPr/>
      <dgm:t>
        <a:bodyPr/>
        <a:lstStyle/>
        <a:p>
          <a:endParaRPr lang="en-US"/>
        </a:p>
      </dgm:t>
    </dgm:pt>
    <dgm:pt modelId="{5D176500-FB82-4B44-9665-3728EFDE5783}" type="sibTrans" cxnId="{398A1955-6A4C-403E-9C7A-5881D78F4B18}">
      <dgm:prSet/>
      <dgm:spPr/>
      <dgm:t>
        <a:bodyPr/>
        <a:lstStyle/>
        <a:p>
          <a:endParaRPr lang="en-US"/>
        </a:p>
      </dgm:t>
    </dgm:pt>
    <dgm:pt modelId="{11999ED0-84F3-4D41-8D70-43E3F651BFF3}">
      <dgm:prSet phldrT="[Text]" custT="1"/>
      <dgm:spPr/>
      <dgm:t>
        <a:bodyPr/>
        <a:lstStyle/>
        <a:p>
          <a:r>
            <a:rPr lang="id-ID" sz="1800">
              <a:latin typeface="Arial Narrow" pitchFamily="34" charset="0"/>
            </a:rPr>
            <a:t>MISI</a:t>
          </a:r>
          <a:endParaRPr lang="en-US" sz="1400">
            <a:latin typeface="Arial Narrow" pitchFamily="34" charset="0"/>
          </a:endParaRPr>
        </a:p>
      </dgm:t>
    </dgm:pt>
    <dgm:pt modelId="{73FE7FEC-898D-42F8-96E1-1370158FCD8C}" type="parTrans" cxnId="{D00E03C8-BE40-4A19-8AE5-4DA5D0FF82B5}">
      <dgm:prSet/>
      <dgm:spPr/>
      <dgm:t>
        <a:bodyPr/>
        <a:lstStyle/>
        <a:p>
          <a:endParaRPr lang="en-US"/>
        </a:p>
      </dgm:t>
    </dgm:pt>
    <dgm:pt modelId="{F8EF65F1-9476-4ED5-BF3C-5EB735E942A0}" type="sibTrans" cxnId="{D00E03C8-BE40-4A19-8AE5-4DA5D0FF82B5}">
      <dgm:prSet/>
      <dgm:spPr/>
      <dgm:t>
        <a:bodyPr/>
        <a:lstStyle/>
        <a:p>
          <a:endParaRPr lang="en-US"/>
        </a:p>
      </dgm:t>
    </dgm:pt>
    <dgm:pt modelId="{5158CBEB-9610-4F55-9AAC-F66A4E6667DE}">
      <dgm:prSet phldrT="[Text]" custT="1"/>
      <dgm:spPr/>
      <dgm:t>
        <a:bodyPr/>
        <a:lstStyle/>
        <a:p>
          <a:r>
            <a:rPr lang="en-US" sz="1400"/>
            <a:t>Melaksanakan </a:t>
          </a:r>
          <a:r>
            <a:rPr lang="id-ID" sz="1400"/>
            <a:t>Tridharma Perguruan Tinggi yang</a:t>
          </a:r>
          <a:r>
            <a:rPr lang="en-US" sz="1400"/>
            <a:t> responsi</a:t>
          </a:r>
          <a:r>
            <a:rPr lang="id-ID" sz="1400"/>
            <a:t>f</a:t>
          </a:r>
          <a:r>
            <a:rPr lang="en-US" sz="1400"/>
            <a:t> terhadap perubahan lingkungan dengan tetap mengedepankan nilai-nilai kebangsaan.</a:t>
          </a:r>
          <a:endParaRPr lang="en-US" sz="1400">
            <a:latin typeface="Arial Narrow" pitchFamily="34" charset="0"/>
          </a:endParaRPr>
        </a:p>
      </dgm:t>
    </dgm:pt>
    <dgm:pt modelId="{F5638B5F-CAD8-4BC1-99A2-78C2773491B4}" type="parTrans" cxnId="{59671CCC-242A-41AF-A329-941D87D1624E}">
      <dgm:prSet/>
      <dgm:spPr/>
      <dgm:t>
        <a:bodyPr/>
        <a:lstStyle/>
        <a:p>
          <a:endParaRPr lang="en-US"/>
        </a:p>
      </dgm:t>
    </dgm:pt>
    <dgm:pt modelId="{1A169381-44E0-48A3-891E-2891A8DB4621}" type="sibTrans" cxnId="{59671CCC-242A-41AF-A329-941D87D1624E}">
      <dgm:prSet/>
      <dgm:spPr/>
      <dgm:t>
        <a:bodyPr/>
        <a:lstStyle/>
        <a:p>
          <a:endParaRPr lang="en-US"/>
        </a:p>
      </dgm:t>
    </dgm:pt>
    <dgm:pt modelId="{73849B66-5FDE-44F2-851B-4FB23F6EBA38}">
      <dgm:prSet phldrT="[Text]" custT="1"/>
      <dgm:spPr/>
      <dgm:t>
        <a:bodyPr/>
        <a:lstStyle/>
        <a:p>
          <a:r>
            <a:rPr lang="id-ID" sz="1800">
              <a:latin typeface="Arial Narrow" pitchFamily="34" charset="0"/>
            </a:rPr>
            <a:t>TUJUAN</a:t>
          </a:r>
          <a:endParaRPr lang="en-US" sz="1400">
            <a:latin typeface="Arial Narrow" pitchFamily="34" charset="0"/>
          </a:endParaRPr>
        </a:p>
      </dgm:t>
    </dgm:pt>
    <dgm:pt modelId="{95990D55-B589-4E06-A092-6B1F2449376A}" type="parTrans" cxnId="{53992557-B49A-4627-95A8-707AA4BF0914}">
      <dgm:prSet/>
      <dgm:spPr/>
      <dgm:t>
        <a:bodyPr/>
        <a:lstStyle/>
        <a:p>
          <a:endParaRPr lang="en-US"/>
        </a:p>
      </dgm:t>
    </dgm:pt>
    <dgm:pt modelId="{45B75818-4513-4EAE-9EA2-8BDA449FE04A}" type="sibTrans" cxnId="{53992557-B49A-4627-95A8-707AA4BF0914}">
      <dgm:prSet/>
      <dgm:spPr/>
      <dgm:t>
        <a:bodyPr/>
        <a:lstStyle/>
        <a:p>
          <a:endParaRPr lang="en-US"/>
        </a:p>
      </dgm:t>
    </dgm:pt>
    <dgm:pt modelId="{16003441-3AA6-4D0C-8896-A2182A1AD966}">
      <dgm:prSet phldrT="[Text]" custT="1"/>
      <dgm:spPr/>
      <dgm:t>
        <a:bodyPr/>
        <a:lstStyle/>
        <a:p>
          <a:r>
            <a:rPr lang="en-US" sz="1600" dirty="0" err="1"/>
            <a:t>Menghasilkan</a:t>
          </a:r>
          <a:r>
            <a:rPr lang="en-US" sz="1600" dirty="0"/>
            <a:t> </a:t>
          </a:r>
          <a:r>
            <a:rPr lang="id-ID" sz="1600" dirty="0"/>
            <a:t>sumber daya manusia </a:t>
          </a:r>
          <a:r>
            <a:rPr lang="en-US" sz="1600" dirty="0"/>
            <a:t>yang </a:t>
          </a:r>
          <a:r>
            <a:rPr lang="en-US" sz="1600" dirty="0" err="1"/>
            <a:t>memiliki</a:t>
          </a:r>
          <a:r>
            <a:rPr lang="en-US" sz="1600" dirty="0"/>
            <a:t> </a:t>
          </a:r>
          <a:r>
            <a:rPr lang="en-US" sz="1600" dirty="0" err="1"/>
            <a:t>kemampuan</a:t>
          </a:r>
          <a:r>
            <a:rPr lang="en-US" sz="1600" dirty="0"/>
            <a:t> </a:t>
          </a:r>
          <a:r>
            <a:rPr lang="en-US" sz="1600" dirty="0" err="1"/>
            <a:t>profesional</a:t>
          </a:r>
          <a:r>
            <a:rPr lang="en-US" sz="1600" dirty="0"/>
            <a:t> di </a:t>
          </a:r>
          <a:r>
            <a:rPr lang="en-US" sz="1600" dirty="0" err="1"/>
            <a:t>bidang</a:t>
          </a:r>
          <a:r>
            <a:rPr lang="en-US" sz="1600" dirty="0"/>
            <a:t> </a:t>
          </a:r>
          <a:r>
            <a:rPr lang="id-ID" sz="1600" dirty="0"/>
            <a:t>Manajemen dan </a:t>
          </a:r>
          <a:r>
            <a:rPr lang="en-US" sz="1600" dirty="0" err="1"/>
            <a:t>Teknologi</a:t>
          </a:r>
          <a:r>
            <a:rPr lang="en-US" sz="1600" dirty="0"/>
            <a:t> </a:t>
          </a:r>
          <a:r>
            <a:rPr lang="en-US" sz="1600" dirty="0" err="1"/>
            <a:t>Informasi</a:t>
          </a:r>
          <a:r>
            <a:rPr lang="en-US" sz="1600" dirty="0"/>
            <a:t> </a:t>
          </a:r>
          <a:r>
            <a:rPr lang="id-ID" sz="1600" dirty="0"/>
            <a:t>&amp; </a:t>
          </a:r>
          <a:r>
            <a:rPr lang="en-US" sz="1600" dirty="0" err="1"/>
            <a:t>Komunikasi</a:t>
          </a:r>
          <a:r>
            <a:rPr lang="id-ID" sz="1600" dirty="0"/>
            <a:t>.</a:t>
          </a:r>
          <a:endParaRPr lang="en-US" sz="1600" dirty="0">
            <a:latin typeface="Arial Narrow" pitchFamily="34" charset="0"/>
          </a:endParaRPr>
        </a:p>
      </dgm:t>
    </dgm:pt>
    <dgm:pt modelId="{9086CAC1-77FC-440A-A1EB-41CB2612C841}" type="parTrans" cxnId="{2665514D-9C90-45DD-8519-F9CE653C0C13}">
      <dgm:prSet/>
      <dgm:spPr/>
      <dgm:t>
        <a:bodyPr/>
        <a:lstStyle/>
        <a:p>
          <a:endParaRPr lang="en-US"/>
        </a:p>
      </dgm:t>
    </dgm:pt>
    <dgm:pt modelId="{B02FFF49-BE86-4028-8FD3-77EB2EF0F9D8}" type="sibTrans" cxnId="{2665514D-9C90-45DD-8519-F9CE653C0C13}">
      <dgm:prSet/>
      <dgm:spPr/>
      <dgm:t>
        <a:bodyPr/>
        <a:lstStyle/>
        <a:p>
          <a:endParaRPr lang="en-US"/>
        </a:p>
      </dgm:t>
    </dgm:pt>
    <dgm:pt modelId="{BE38BABC-8423-4F65-A23C-F2AA51616AD4}">
      <dgm:prSet custT="1"/>
      <dgm:spPr/>
      <dgm:t>
        <a:bodyPr/>
        <a:lstStyle/>
        <a:p>
          <a:r>
            <a:rPr lang="id-ID" sz="1400" dirty="0"/>
            <a:t> </a:t>
          </a:r>
          <a:r>
            <a:rPr lang="en-US" sz="1400" dirty="0"/>
            <a:t>Terus </a:t>
          </a:r>
          <a:r>
            <a:rPr lang="en-US" sz="1400" dirty="0" err="1"/>
            <a:t>melakukan</a:t>
          </a:r>
          <a:r>
            <a:rPr lang="en-US" sz="1400" dirty="0"/>
            <a:t> </a:t>
          </a:r>
          <a:r>
            <a:rPr lang="en-US" sz="1400" dirty="0" err="1"/>
            <a:t>transisi</a:t>
          </a:r>
          <a:r>
            <a:rPr lang="en-US" sz="1400" dirty="0"/>
            <a:t> </a:t>
          </a:r>
          <a:r>
            <a:rPr lang="en-US" sz="1400" dirty="0" err="1"/>
            <a:t>untuk</a:t>
          </a:r>
          <a:r>
            <a:rPr lang="en-US" sz="1400" dirty="0"/>
            <a:t> </a:t>
          </a:r>
          <a:r>
            <a:rPr lang="en-US" sz="1400" dirty="0" err="1"/>
            <a:t>tumbuh</a:t>
          </a:r>
          <a:r>
            <a:rPr lang="en-US" sz="1400" dirty="0"/>
            <a:t> </a:t>
          </a:r>
          <a:r>
            <a:rPr lang="en-US" sz="1400" dirty="0" err="1"/>
            <a:t>secara</a:t>
          </a:r>
          <a:r>
            <a:rPr lang="en-US" sz="1400" dirty="0"/>
            <a:t> </a:t>
          </a:r>
          <a:r>
            <a:rPr lang="id-ID" sz="1400" dirty="0"/>
            <a:t> </a:t>
          </a:r>
          <a:r>
            <a:rPr lang="en-US" sz="1400" dirty="0" err="1"/>
            <a:t>mandiri</a:t>
          </a:r>
          <a:r>
            <a:rPr lang="en-US" sz="1400" dirty="0"/>
            <a:t>, </a:t>
          </a:r>
          <a:r>
            <a:rPr lang="id-ID" sz="1400" dirty="0"/>
            <a:t>berkelanjutan</a:t>
          </a:r>
          <a:r>
            <a:rPr lang="en-US" sz="1400" dirty="0"/>
            <a:t>, </a:t>
          </a:r>
          <a:r>
            <a:rPr lang="en-US" sz="1400" dirty="0" err="1"/>
            <a:t>dan</a:t>
          </a:r>
          <a:r>
            <a:rPr lang="en-US" sz="1400" dirty="0"/>
            <a:t> </a:t>
          </a:r>
          <a:r>
            <a:rPr lang="en-US" sz="1400" dirty="0" err="1"/>
            <a:t>mempunyai</a:t>
          </a:r>
          <a:r>
            <a:rPr lang="en-US" sz="1400" dirty="0"/>
            <a:t> </a:t>
          </a:r>
          <a:r>
            <a:rPr lang="en-US" sz="1400" dirty="0" err="1"/>
            <a:t>tata</a:t>
          </a:r>
          <a:r>
            <a:rPr lang="en-US" sz="1400" dirty="0"/>
            <a:t> </a:t>
          </a:r>
          <a:r>
            <a:rPr lang="en-US" sz="1400" dirty="0" err="1"/>
            <a:t>kelola</a:t>
          </a:r>
          <a:r>
            <a:rPr lang="en-US" sz="1400" dirty="0"/>
            <a:t> yang </a:t>
          </a:r>
          <a:r>
            <a:rPr lang="en-US" sz="1400" dirty="0" err="1"/>
            <a:t>baik</a:t>
          </a:r>
          <a:r>
            <a:rPr lang="en-US" sz="1400" dirty="0"/>
            <a:t> (</a:t>
          </a:r>
          <a:r>
            <a:rPr lang="en-US" sz="1400" i="1" dirty="0"/>
            <a:t>Good Polytechnic Governance</a:t>
          </a:r>
          <a:r>
            <a:rPr lang="en-US" sz="1400" dirty="0"/>
            <a:t>).</a:t>
          </a:r>
        </a:p>
      </dgm:t>
    </dgm:pt>
    <dgm:pt modelId="{91CD6E5A-CC28-40EE-8AB4-1142492885D8}" type="parTrans" cxnId="{32CBD353-9332-4C75-B1D8-B0723F2E8CDD}">
      <dgm:prSet/>
      <dgm:spPr/>
      <dgm:t>
        <a:bodyPr/>
        <a:lstStyle/>
        <a:p>
          <a:endParaRPr lang="en-US"/>
        </a:p>
      </dgm:t>
    </dgm:pt>
    <dgm:pt modelId="{92D45DB1-27AC-4654-B1A7-FF1432C8D1F0}" type="sibTrans" cxnId="{32CBD353-9332-4C75-B1D8-B0723F2E8CDD}">
      <dgm:prSet/>
      <dgm:spPr/>
      <dgm:t>
        <a:bodyPr/>
        <a:lstStyle/>
        <a:p>
          <a:endParaRPr lang="en-US"/>
        </a:p>
      </dgm:t>
    </dgm:pt>
    <dgm:pt modelId="{6B937085-9D0D-43B3-B438-38544E4785F6}">
      <dgm:prSet custT="1"/>
      <dgm:spPr/>
      <dgm:t>
        <a:bodyPr/>
        <a:lstStyle/>
        <a:p>
          <a:r>
            <a:rPr lang="en-US" sz="1400" dirty="0" err="1"/>
            <a:t>Melakukan</a:t>
          </a:r>
          <a:r>
            <a:rPr lang="en-US" sz="1400" dirty="0"/>
            <a:t> </a:t>
          </a:r>
          <a:r>
            <a:rPr lang="en-US" sz="1400" dirty="0" err="1"/>
            <a:t>inovasi</a:t>
          </a:r>
          <a:r>
            <a:rPr lang="en-US" sz="1400" dirty="0"/>
            <a:t> </a:t>
          </a:r>
          <a:r>
            <a:rPr lang="en-US" sz="1400" dirty="0" err="1"/>
            <a:t>dan</a:t>
          </a:r>
          <a:r>
            <a:rPr lang="en-US" sz="1400" dirty="0"/>
            <a:t> </a:t>
          </a:r>
          <a:r>
            <a:rPr lang="en-US" sz="1400" dirty="0" err="1"/>
            <a:t>pengembangan</a:t>
          </a:r>
          <a:r>
            <a:rPr lang="en-US" sz="1400" dirty="0"/>
            <a:t> </a:t>
          </a:r>
          <a:r>
            <a:rPr lang="en-US" sz="1400" dirty="0" err="1"/>
            <a:t>untuk</a:t>
          </a:r>
          <a:r>
            <a:rPr lang="en-US" sz="1400" dirty="0"/>
            <a:t> </a:t>
          </a:r>
          <a:r>
            <a:rPr lang="en-US" sz="1400" dirty="0" err="1"/>
            <a:t>meningkatkan</a:t>
          </a:r>
          <a:r>
            <a:rPr lang="en-US" sz="1400" dirty="0"/>
            <a:t> </a:t>
          </a:r>
          <a:r>
            <a:rPr lang="en-US" sz="1400" dirty="0" err="1"/>
            <a:t>nilai</a:t>
          </a:r>
          <a:r>
            <a:rPr lang="en-US" sz="1400" dirty="0"/>
            <a:t> </a:t>
          </a:r>
          <a:r>
            <a:rPr lang="en-US" sz="1400" dirty="0" err="1"/>
            <a:t>tambah</a:t>
          </a:r>
          <a:r>
            <a:rPr lang="en-US" sz="1400" dirty="0"/>
            <a:t> </a:t>
          </a:r>
          <a:r>
            <a:rPr lang="en-US" sz="1400" dirty="0" err="1"/>
            <a:t>institusi</a:t>
          </a:r>
          <a:r>
            <a:rPr lang="en-US" sz="1400" dirty="0"/>
            <a:t> </a:t>
          </a:r>
          <a:r>
            <a:rPr lang="en-US" sz="1400" dirty="0" err="1"/>
            <a:t>dan</a:t>
          </a:r>
          <a:r>
            <a:rPr lang="en-US" sz="1400" dirty="0"/>
            <a:t> </a:t>
          </a:r>
          <a:r>
            <a:rPr lang="en-US" sz="1400" i="1" dirty="0"/>
            <a:t>stakeholder</a:t>
          </a:r>
          <a:r>
            <a:rPr lang="en-US" sz="1400" dirty="0"/>
            <a:t>.</a:t>
          </a:r>
        </a:p>
      </dgm:t>
    </dgm:pt>
    <dgm:pt modelId="{625CA904-A275-421C-91C2-276807654926}" type="parTrans" cxnId="{5DC361E6-5C0B-4C04-B67B-87EEA38CA430}">
      <dgm:prSet/>
      <dgm:spPr/>
      <dgm:t>
        <a:bodyPr/>
        <a:lstStyle/>
        <a:p>
          <a:endParaRPr lang="en-US"/>
        </a:p>
      </dgm:t>
    </dgm:pt>
    <dgm:pt modelId="{28C90E76-A90C-41BF-A94A-3E684E87E9AC}" type="sibTrans" cxnId="{5DC361E6-5C0B-4C04-B67B-87EEA38CA430}">
      <dgm:prSet/>
      <dgm:spPr/>
      <dgm:t>
        <a:bodyPr/>
        <a:lstStyle/>
        <a:p>
          <a:endParaRPr lang="en-US"/>
        </a:p>
      </dgm:t>
    </dgm:pt>
    <dgm:pt modelId="{37082A90-0F91-458D-A7A5-647D2658729F}">
      <dgm:prSet custT="1"/>
      <dgm:spPr/>
      <dgm:t>
        <a:bodyPr/>
        <a:lstStyle/>
        <a:p>
          <a:r>
            <a:rPr lang="en-US" sz="1600" dirty="0" err="1"/>
            <a:t>Menjadi</a:t>
          </a:r>
          <a:r>
            <a:rPr lang="en-US" sz="1600" dirty="0"/>
            <a:t> </a:t>
          </a:r>
          <a:r>
            <a:rPr lang="en-US" sz="1600" dirty="0" err="1"/>
            <a:t>pusat</a:t>
          </a:r>
          <a:r>
            <a:rPr lang="en-US" sz="1600" dirty="0"/>
            <a:t> </a:t>
          </a:r>
          <a:r>
            <a:rPr lang="en-US" sz="1600" dirty="0" err="1"/>
            <a:t>rujukan</a:t>
          </a:r>
          <a:r>
            <a:rPr lang="en-US" sz="1600" dirty="0"/>
            <a:t> </a:t>
          </a:r>
          <a:r>
            <a:rPr lang="en-US" sz="1600" dirty="0" err="1"/>
            <a:t>pengembangan</a:t>
          </a:r>
          <a:r>
            <a:rPr lang="en-US" sz="1600" dirty="0"/>
            <a:t> </a:t>
          </a:r>
          <a:r>
            <a:rPr lang="en-US" sz="1600" b="1" dirty="0" err="1">
              <a:solidFill>
                <a:srgbClr val="FF0000"/>
              </a:solidFill>
            </a:rPr>
            <a:t>pendidikan</a:t>
          </a:r>
          <a:r>
            <a:rPr lang="en-US" sz="1600" b="1" dirty="0">
              <a:solidFill>
                <a:srgbClr val="FF0000"/>
              </a:solidFill>
            </a:rPr>
            <a:t> </a:t>
          </a:r>
          <a:r>
            <a:rPr lang="en-US" sz="1600" b="1" dirty="0" err="1">
              <a:solidFill>
                <a:srgbClr val="FF0000"/>
              </a:solidFill>
            </a:rPr>
            <a:t>Vokas</a:t>
          </a:r>
          <a:r>
            <a:rPr lang="id-ID" sz="1600" b="1" dirty="0">
              <a:solidFill>
                <a:srgbClr val="FF0000"/>
              </a:solidFill>
            </a:rPr>
            <a:t> berbasis industri </a:t>
          </a:r>
          <a:r>
            <a:rPr lang="en-US" sz="1600" dirty="0" err="1"/>
            <a:t>i</a:t>
          </a:r>
          <a:r>
            <a:rPr lang="en-US" sz="1600" dirty="0"/>
            <a:t> di </a:t>
          </a:r>
          <a:r>
            <a:rPr lang="en-US" sz="1600" dirty="0" err="1"/>
            <a:t>bidang</a:t>
          </a:r>
          <a:r>
            <a:rPr lang="en-US" sz="1600" dirty="0"/>
            <a:t> </a:t>
          </a:r>
          <a:r>
            <a:rPr lang="id-ID" sz="1600" dirty="0"/>
            <a:t>Manajemen dan </a:t>
          </a:r>
          <a:r>
            <a:rPr lang="en-US" sz="1600" dirty="0" err="1"/>
            <a:t>Teknologi</a:t>
          </a:r>
          <a:r>
            <a:rPr lang="en-US" sz="1600" dirty="0"/>
            <a:t> </a:t>
          </a:r>
          <a:r>
            <a:rPr lang="en-US" sz="1600" dirty="0" err="1"/>
            <a:t>Informasi</a:t>
          </a:r>
          <a:r>
            <a:rPr lang="en-US" sz="1600" dirty="0"/>
            <a:t> </a:t>
          </a:r>
          <a:r>
            <a:rPr lang="id-ID" sz="1600" dirty="0"/>
            <a:t>&amp; </a:t>
          </a:r>
          <a:r>
            <a:rPr lang="en-US" sz="1600" dirty="0" err="1"/>
            <a:t>Komunikasi</a:t>
          </a:r>
          <a:r>
            <a:rPr lang="id-ID" sz="1600" dirty="0"/>
            <a:t>.</a:t>
          </a:r>
          <a:endParaRPr lang="en-US" sz="1600" dirty="0"/>
        </a:p>
      </dgm:t>
    </dgm:pt>
    <dgm:pt modelId="{8D6526C0-4BAF-472C-8D71-CCC12046E81A}" type="parTrans" cxnId="{C440B151-3FB3-47E7-A3CB-0F7885DBB507}">
      <dgm:prSet/>
      <dgm:spPr/>
      <dgm:t>
        <a:bodyPr/>
        <a:lstStyle/>
        <a:p>
          <a:endParaRPr lang="en-US"/>
        </a:p>
      </dgm:t>
    </dgm:pt>
    <dgm:pt modelId="{87CFD6D9-4C0B-47F6-BBEC-3E2D95BA501F}" type="sibTrans" cxnId="{C440B151-3FB3-47E7-A3CB-0F7885DBB507}">
      <dgm:prSet/>
      <dgm:spPr/>
      <dgm:t>
        <a:bodyPr/>
        <a:lstStyle/>
        <a:p>
          <a:endParaRPr lang="en-US"/>
        </a:p>
      </dgm:t>
    </dgm:pt>
    <dgm:pt modelId="{EBE79DD4-8701-4F01-B755-ED525DA53305}">
      <dgm:prSet custT="1"/>
      <dgm:spPr/>
      <dgm:t>
        <a:bodyPr/>
        <a:lstStyle/>
        <a:p>
          <a:r>
            <a:rPr lang="id-ID" sz="1600" dirty="0"/>
            <a:t>Menghasilkan </a:t>
          </a:r>
          <a:r>
            <a:rPr lang="id-ID" sz="1600" dirty="0">
              <a:solidFill>
                <a:srgbClr val="FF0000"/>
              </a:solidFill>
            </a:rPr>
            <a:t>karya inovasi yang tepat guna bagi peningkatan kualitas hidup masyarakat</a:t>
          </a:r>
          <a:r>
            <a:rPr lang="id-ID" sz="1600" dirty="0"/>
            <a:t>.</a:t>
          </a:r>
          <a:endParaRPr lang="en-US" sz="1600" dirty="0"/>
        </a:p>
      </dgm:t>
    </dgm:pt>
    <dgm:pt modelId="{9EC9B8CB-F80A-4747-8AB5-1B0935723150}" type="parTrans" cxnId="{4548CCBD-8A73-479A-BDBB-35F00955BE5F}">
      <dgm:prSet/>
      <dgm:spPr/>
      <dgm:t>
        <a:bodyPr/>
        <a:lstStyle/>
        <a:p>
          <a:endParaRPr lang="en-US"/>
        </a:p>
      </dgm:t>
    </dgm:pt>
    <dgm:pt modelId="{642C6CF8-56C6-4D93-B887-6A38E709404A}" type="sibTrans" cxnId="{4548CCBD-8A73-479A-BDBB-35F00955BE5F}">
      <dgm:prSet/>
      <dgm:spPr/>
      <dgm:t>
        <a:bodyPr/>
        <a:lstStyle/>
        <a:p>
          <a:endParaRPr lang="en-US"/>
        </a:p>
      </dgm:t>
    </dgm:pt>
    <dgm:pt modelId="{9F6107BC-A312-4AFC-A84D-8B9F34EE5C6F}" type="pres">
      <dgm:prSet presAssocID="{80CFDB68-707E-42E3-B9EF-8FF9C5FD7B54}" presName="Name0" presStyleCnt="0">
        <dgm:presLayoutVars>
          <dgm:dir/>
          <dgm:animLvl val="lvl"/>
          <dgm:resizeHandles val="exact"/>
        </dgm:presLayoutVars>
      </dgm:prSet>
      <dgm:spPr/>
    </dgm:pt>
    <dgm:pt modelId="{D85E1F67-C600-4CBA-9C0C-8281A3CDC6E0}" type="pres">
      <dgm:prSet presAssocID="{7C31098E-DC5D-4613-87AA-01D763E013BC}" presName="linNode" presStyleCnt="0"/>
      <dgm:spPr/>
    </dgm:pt>
    <dgm:pt modelId="{FB608C90-4BF0-40D5-9776-894A4E379732}" type="pres">
      <dgm:prSet presAssocID="{7C31098E-DC5D-4613-87AA-01D763E013BC}" presName="parentText" presStyleLbl="node1" presStyleIdx="0" presStyleCnt="3" custScaleX="276248" custScaleY="45708">
        <dgm:presLayoutVars>
          <dgm:chMax val="1"/>
          <dgm:bulletEnabled val="1"/>
        </dgm:presLayoutVars>
      </dgm:prSet>
      <dgm:spPr/>
    </dgm:pt>
    <dgm:pt modelId="{A1469D9F-EA67-4C79-97CC-EDACE424DE39}" type="pres">
      <dgm:prSet presAssocID="{5D176500-FB82-4B44-9665-3728EFDE5783}" presName="sp" presStyleCnt="0"/>
      <dgm:spPr/>
    </dgm:pt>
    <dgm:pt modelId="{A8E2B284-6A5B-41BA-B35C-198E94A6360D}" type="pres">
      <dgm:prSet presAssocID="{11999ED0-84F3-4D41-8D70-43E3F651BFF3}" presName="linNode" presStyleCnt="0"/>
      <dgm:spPr/>
    </dgm:pt>
    <dgm:pt modelId="{22627545-9101-435E-ACCA-C4F7FE0AC8E1}" type="pres">
      <dgm:prSet presAssocID="{11999ED0-84F3-4D41-8D70-43E3F651BFF3}" presName="parentText" presStyleLbl="node1" presStyleIdx="1" presStyleCnt="3" custScaleY="87451">
        <dgm:presLayoutVars>
          <dgm:chMax val="1"/>
          <dgm:bulletEnabled val="1"/>
        </dgm:presLayoutVars>
      </dgm:prSet>
      <dgm:spPr/>
    </dgm:pt>
    <dgm:pt modelId="{77C3970D-D57A-475F-BE26-24D9EF6C2E06}" type="pres">
      <dgm:prSet presAssocID="{11999ED0-84F3-4D41-8D70-43E3F651BFF3}" presName="descendantText" presStyleLbl="alignAccFollowNode1" presStyleIdx="0" presStyleCnt="2" custScaleY="114043">
        <dgm:presLayoutVars>
          <dgm:bulletEnabled val="1"/>
        </dgm:presLayoutVars>
      </dgm:prSet>
      <dgm:spPr/>
    </dgm:pt>
    <dgm:pt modelId="{95B2E04C-7995-45A5-9BFC-C86317414D07}" type="pres">
      <dgm:prSet presAssocID="{F8EF65F1-9476-4ED5-BF3C-5EB735E942A0}" presName="sp" presStyleCnt="0"/>
      <dgm:spPr/>
    </dgm:pt>
    <dgm:pt modelId="{4F39C065-4D14-40D8-8354-E582429BBDB2}" type="pres">
      <dgm:prSet presAssocID="{73849B66-5FDE-44F2-851B-4FB23F6EBA38}" presName="linNode" presStyleCnt="0"/>
      <dgm:spPr/>
    </dgm:pt>
    <dgm:pt modelId="{00311DF7-9650-46B2-B013-AD02C573F603}" type="pres">
      <dgm:prSet presAssocID="{73849B66-5FDE-44F2-851B-4FB23F6EBA38}" presName="parentText" presStyleLbl="node1" presStyleIdx="2" presStyleCnt="3" custScaleY="85266">
        <dgm:presLayoutVars>
          <dgm:chMax val="1"/>
          <dgm:bulletEnabled val="1"/>
        </dgm:presLayoutVars>
      </dgm:prSet>
      <dgm:spPr/>
    </dgm:pt>
    <dgm:pt modelId="{95119DB3-1342-463A-9FF3-FEFA1C1F4441}" type="pres">
      <dgm:prSet presAssocID="{73849B66-5FDE-44F2-851B-4FB23F6EBA38}" presName="descendantText" presStyleLbl="alignAccFollowNode1" presStyleIdx="1" presStyleCnt="2" custScaleY="111019">
        <dgm:presLayoutVars>
          <dgm:bulletEnabled val="1"/>
        </dgm:presLayoutVars>
      </dgm:prSet>
      <dgm:spPr/>
    </dgm:pt>
  </dgm:ptLst>
  <dgm:cxnLst>
    <dgm:cxn modelId="{398A1955-6A4C-403E-9C7A-5881D78F4B18}" srcId="{80CFDB68-707E-42E3-B9EF-8FF9C5FD7B54}" destId="{7C31098E-DC5D-4613-87AA-01D763E013BC}" srcOrd="0" destOrd="0" parTransId="{E5AA80E7-EE42-424E-BDCE-8489C47E0511}" sibTransId="{5D176500-FB82-4B44-9665-3728EFDE5783}"/>
    <dgm:cxn modelId="{53992557-B49A-4627-95A8-707AA4BF0914}" srcId="{80CFDB68-707E-42E3-B9EF-8FF9C5FD7B54}" destId="{73849B66-5FDE-44F2-851B-4FB23F6EBA38}" srcOrd="2" destOrd="0" parTransId="{95990D55-B589-4E06-A092-6B1F2449376A}" sibTransId="{45B75818-4513-4EAE-9EA2-8BDA449FE04A}"/>
    <dgm:cxn modelId="{D00E03C8-BE40-4A19-8AE5-4DA5D0FF82B5}" srcId="{80CFDB68-707E-42E3-B9EF-8FF9C5FD7B54}" destId="{11999ED0-84F3-4D41-8D70-43E3F651BFF3}" srcOrd="1" destOrd="0" parTransId="{73FE7FEC-898D-42F8-96E1-1370158FCD8C}" sibTransId="{F8EF65F1-9476-4ED5-BF3C-5EB735E942A0}"/>
    <dgm:cxn modelId="{C440B151-3FB3-47E7-A3CB-0F7885DBB507}" srcId="{73849B66-5FDE-44F2-851B-4FB23F6EBA38}" destId="{37082A90-0F91-458D-A7A5-647D2658729F}" srcOrd="1" destOrd="0" parTransId="{8D6526C0-4BAF-472C-8D71-CCC12046E81A}" sibTransId="{87CFD6D9-4C0B-47F6-BBEC-3E2D95BA501F}"/>
    <dgm:cxn modelId="{744B1D5A-BB3F-410A-B98F-ECBECCE98E34}" type="presOf" srcId="{6B937085-9D0D-43B3-B438-38544E4785F6}" destId="{77C3970D-D57A-475F-BE26-24D9EF6C2E06}" srcOrd="0" destOrd="2" presId="urn:microsoft.com/office/officeart/2005/8/layout/vList5"/>
    <dgm:cxn modelId="{81BC7BEA-3C6B-47B9-83F7-D09B0787A79E}" type="presOf" srcId="{73849B66-5FDE-44F2-851B-4FB23F6EBA38}" destId="{00311DF7-9650-46B2-B013-AD02C573F603}" srcOrd="0" destOrd="0" presId="urn:microsoft.com/office/officeart/2005/8/layout/vList5"/>
    <dgm:cxn modelId="{14941E73-9A90-4C31-975F-9CDFCB5BB39F}" type="presOf" srcId="{7C31098E-DC5D-4613-87AA-01D763E013BC}" destId="{FB608C90-4BF0-40D5-9776-894A4E379732}" srcOrd="0" destOrd="0" presId="urn:microsoft.com/office/officeart/2005/8/layout/vList5"/>
    <dgm:cxn modelId="{2665514D-9C90-45DD-8519-F9CE653C0C13}" srcId="{73849B66-5FDE-44F2-851B-4FB23F6EBA38}" destId="{16003441-3AA6-4D0C-8896-A2182A1AD966}" srcOrd="0" destOrd="0" parTransId="{9086CAC1-77FC-440A-A1EB-41CB2612C841}" sibTransId="{B02FFF49-BE86-4028-8FD3-77EB2EF0F9D8}"/>
    <dgm:cxn modelId="{59671CCC-242A-41AF-A329-941D87D1624E}" srcId="{11999ED0-84F3-4D41-8D70-43E3F651BFF3}" destId="{5158CBEB-9610-4F55-9AAC-F66A4E6667DE}" srcOrd="0" destOrd="0" parTransId="{F5638B5F-CAD8-4BC1-99A2-78C2773491B4}" sibTransId="{1A169381-44E0-48A3-891E-2891A8DB4621}"/>
    <dgm:cxn modelId="{B227F2E1-24F5-4376-B32A-7CD905BB5BC5}" type="presOf" srcId="{5158CBEB-9610-4F55-9AAC-F66A4E6667DE}" destId="{77C3970D-D57A-475F-BE26-24D9EF6C2E06}" srcOrd="0" destOrd="0" presId="urn:microsoft.com/office/officeart/2005/8/layout/vList5"/>
    <dgm:cxn modelId="{79DEB21F-3B68-4885-B4A9-939158E3FCA3}" type="presOf" srcId="{11999ED0-84F3-4D41-8D70-43E3F651BFF3}" destId="{22627545-9101-435E-ACCA-C4F7FE0AC8E1}" srcOrd="0" destOrd="0" presId="urn:microsoft.com/office/officeart/2005/8/layout/vList5"/>
    <dgm:cxn modelId="{E017D6DA-4E12-4CB5-A00E-8A943183F712}" type="presOf" srcId="{BE38BABC-8423-4F65-A23C-F2AA51616AD4}" destId="{77C3970D-D57A-475F-BE26-24D9EF6C2E06}" srcOrd="0" destOrd="1" presId="urn:microsoft.com/office/officeart/2005/8/layout/vList5"/>
    <dgm:cxn modelId="{6A97EB8B-8EFE-4962-90BD-974B56A77847}" type="presOf" srcId="{16003441-3AA6-4D0C-8896-A2182A1AD966}" destId="{95119DB3-1342-463A-9FF3-FEFA1C1F4441}" srcOrd="0" destOrd="0" presId="urn:microsoft.com/office/officeart/2005/8/layout/vList5"/>
    <dgm:cxn modelId="{5DC361E6-5C0B-4C04-B67B-87EEA38CA430}" srcId="{11999ED0-84F3-4D41-8D70-43E3F651BFF3}" destId="{6B937085-9D0D-43B3-B438-38544E4785F6}" srcOrd="2" destOrd="0" parTransId="{625CA904-A275-421C-91C2-276807654926}" sibTransId="{28C90E76-A90C-41BF-A94A-3E684E87E9AC}"/>
    <dgm:cxn modelId="{81CABDF4-8C14-4F3D-8D2B-3C7B290A15D3}" type="presOf" srcId="{80CFDB68-707E-42E3-B9EF-8FF9C5FD7B54}" destId="{9F6107BC-A312-4AFC-A84D-8B9F34EE5C6F}" srcOrd="0" destOrd="0" presId="urn:microsoft.com/office/officeart/2005/8/layout/vList5"/>
    <dgm:cxn modelId="{32CBD353-9332-4C75-B1D8-B0723F2E8CDD}" srcId="{11999ED0-84F3-4D41-8D70-43E3F651BFF3}" destId="{BE38BABC-8423-4F65-A23C-F2AA51616AD4}" srcOrd="1" destOrd="0" parTransId="{91CD6E5A-CC28-40EE-8AB4-1142492885D8}" sibTransId="{92D45DB1-27AC-4654-B1A7-FF1432C8D1F0}"/>
    <dgm:cxn modelId="{93CDE012-3B1E-48E1-9ABE-17930B0C7BF8}" type="presOf" srcId="{EBE79DD4-8701-4F01-B755-ED525DA53305}" destId="{95119DB3-1342-463A-9FF3-FEFA1C1F4441}" srcOrd="0" destOrd="2" presId="urn:microsoft.com/office/officeart/2005/8/layout/vList5"/>
    <dgm:cxn modelId="{4548CCBD-8A73-479A-BDBB-35F00955BE5F}" srcId="{73849B66-5FDE-44F2-851B-4FB23F6EBA38}" destId="{EBE79DD4-8701-4F01-B755-ED525DA53305}" srcOrd="2" destOrd="0" parTransId="{9EC9B8CB-F80A-4747-8AB5-1B0935723150}" sibTransId="{642C6CF8-56C6-4D93-B887-6A38E709404A}"/>
    <dgm:cxn modelId="{847EF07D-DDB6-4FE5-B9AD-6B95721AE834}" type="presOf" srcId="{37082A90-0F91-458D-A7A5-647D2658729F}" destId="{95119DB3-1342-463A-9FF3-FEFA1C1F4441}" srcOrd="0" destOrd="1" presId="urn:microsoft.com/office/officeart/2005/8/layout/vList5"/>
    <dgm:cxn modelId="{B5F669AA-A4B9-4B6C-9222-43CD2F539538}" type="presParOf" srcId="{9F6107BC-A312-4AFC-A84D-8B9F34EE5C6F}" destId="{D85E1F67-C600-4CBA-9C0C-8281A3CDC6E0}" srcOrd="0" destOrd="0" presId="urn:microsoft.com/office/officeart/2005/8/layout/vList5"/>
    <dgm:cxn modelId="{B4FAFB88-B3CD-4A0D-AADA-2041883F2123}" type="presParOf" srcId="{D85E1F67-C600-4CBA-9C0C-8281A3CDC6E0}" destId="{FB608C90-4BF0-40D5-9776-894A4E379732}" srcOrd="0" destOrd="0" presId="urn:microsoft.com/office/officeart/2005/8/layout/vList5"/>
    <dgm:cxn modelId="{4C919088-27CD-4B40-A6C3-33D34B0BDF0D}" type="presParOf" srcId="{9F6107BC-A312-4AFC-A84D-8B9F34EE5C6F}" destId="{A1469D9F-EA67-4C79-97CC-EDACE424DE39}" srcOrd="1" destOrd="0" presId="urn:microsoft.com/office/officeart/2005/8/layout/vList5"/>
    <dgm:cxn modelId="{0045EDCB-F76D-4FD0-AA13-95180E087D1D}" type="presParOf" srcId="{9F6107BC-A312-4AFC-A84D-8B9F34EE5C6F}" destId="{A8E2B284-6A5B-41BA-B35C-198E94A6360D}" srcOrd="2" destOrd="0" presId="urn:microsoft.com/office/officeart/2005/8/layout/vList5"/>
    <dgm:cxn modelId="{04AC2FDC-17DC-45A5-A466-5DB342B116A3}" type="presParOf" srcId="{A8E2B284-6A5B-41BA-B35C-198E94A6360D}" destId="{22627545-9101-435E-ACCA-C4F7FE0AC8E1}" srcOrd="0" destOrd="0" presId="urn:microsoft.com/office/officeart/2005/8/layout/vList5"/>
    <dgm:cxn modelId="{9EFF82D2-AE69-4D4B-87AB-7C54DFC229EB}" type="presParOf" srcId="{A8E2B284-6A5B-41BA-B35C-198E94A6360D}" destId="{77C3970D-D57A-475F-BE26-24D9EF6C2E06}" srcOrd="1" destOrd="0" presId="urn:microsoft.com/office/officeart/2005/8/layout/vList5"/>
    <dgm:cxn modelId="{95E279AB-ECC7-4E15-A1B5-E0FB101018D9}" type="presParOf" srcId="{9F6107BC-A312-4AFC-A84D-8B9F34EE5C6F}" destId="{95B2E04C-7995-45A5-9BFC-C86317414D07}" srcOrd="3" destOrd="0" presId="urn:microsoft.com/office/officeart/2005/8/layout/vList5"/>
    <dgm:cxn modelId="{75842591-8B1B-485E-A66B-6268C5F1089F}" type="presParOf" srcId="{9F6107BC-A312-4AFC-A84D-8B9F34EE5C6F}" destId="{4F39C065-4D14-40D8-8354-E582429BBDB2}" srcOrd="4" destOrd="0" presId="urn:microsoft.com/office/officeart/2005/8/layout/vList5"/>
    <dgm:cxn modelId="{B853F137-12BA-4A5D-B00A-75A486AFF55C}" type="presParOf" srcId="{4F39C065-4D14-40D8-8354-E582429BBDB2}" destId="{00311DF7-9650-46B2-B013-AD02C573F603}" srcOrd="0" destOrd="0" presId="urn:microsoft.com/office/officeart/2005/8/layout/vList5"/>
    <dgm:cxn modelId="{B16191AC-30F6-4712-B2EE-2760E81FA531}" type="presParOf" srcId="{4F39C065-4D14-40D8-8354-E582429BBDB2}" destId="{95119DB3-1342-463A-9FF3-FEFA1C1F444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608C90-4BF0-40D5-9776-894A4E379732}">
      <dsp:nvSpPr>
        <dsp:cNvPr id="0" name=""/>
        <dsp:cNvSpPr/>
      </dsp:nvSpPr>
      <dsp:spPr>
        <a:xfrm>
          <a:off x="0" y="2547"/>
          <a:ext cx="8306926" cy="1244905"/>
        </a:xfrm>
        <a:prstGeom prst="roundRect">
          <a:avLst/>
        </a:prstGeom>
        <a:solidFill>
          <a:schemeClr val="accent5">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id-ID" sz="2000" kern="1200" dirty="0">
              <a:latin typeface="Arial Narrow" pitchFamily="34" charset="0"/>
            </a:rPr>
            <a:t>VISI</a:t>
          </a:r>
          <a:endParaRPr lang="id-ID" sz="1400" kern="1200" dirty="0">
            <a:latin typeface="Arial Narrow" pitchFamily="34" charset="0"/>
          </a:endParaRPr>
        </a:p>
        <a:p>
          <a:pPr marL="0" lvl="0" indent="0" algn="ctr" defTabSz="889000">
            <a:lnSpc>
              <a:spcPct val="90000"/>
            </a:lnSpc>
            <a:spcBef>
              <a:spcPct val="0"/>
            </a:spcBef>
            <a:spcAft>
              <a:spcPct val="35000"/>
            </a:spcAft>
            <a:buNone/>
          </a:pPr>
          <a:r>
            <a:rPr lang="id-ID" sz="1400" b="0" kern="1200" dirty="0"/>
            <a:t>M</a:t>
          </a:r>
          <a:r>
            <a:rPr lang="en-US" sz="1400" b="0" kern="1200" dirty="0" err="1"/>
            <a:t>enjadi</a:t>
          </a:r>
          <a:r>
            <a:rPr lang="en-US" sz="1400" b="0" kern="1200" dirty="0"/>
            <a:t> </a:t>
          </a:r>
          <a:r>
            <a:rPr lang="id-ID" sz="1400" b="0" kern="1200" dirty="0"/>
            <a:t>universitas unggulan </a:t>
          </a:r>
          <a:r>
            <a:rPr lang="en-US" sz="1400" b="0" kern="1200" dirty="0"/>
            <a:t>di </a:t>
          </a:r>
          <a:r>
            <a:rPr lang="en-US" sz="1400" b="0" kern="1200" dirty="0" err="1"/>
            <a:t>bidang</a:t>
          </a:r>
          <a:r>
            <a:rPr lang="en-US" sz="1400" b="0" kern="1200" dirty="0"/>
            <a:t> </a:t>
          </a:r>
          <a:r>
            <a:rPr lang="id-ID" sz="1400" b="0" kern="1200" dirty="0"/>
            <a:t>Manajemen dan </a:t>
          </a:r>
          <a:r>
            <a:rPr lang="en-US" sz="1400" b="0" kern="1200" dirty="0" err="1"/>
            <a:t>Teknologi</a:t>
          </a:r>
          <a:r>
            <a:rPr lang="en-US" sz="1400" b="0" kern="1200" dirty="0"/>
            <a:t> </a:t>
          </a:r>
          <a:r>
            <a:rPr lang="en-US" sz="1400" b="0" kern="1200" dirty="0" err="1"/>
            <a:t>Informasi</a:t>
          </a:r>
          <a:r>
            <a:rPr lang="en-US" sz="1400" b="0" kern="1200" dirty="0"/>
            <a:t> </a:t>
          </a:r>
          <a:r>
            <a:rPr lang="id-ID" sz="1400" b="0" kern="1200" dirty="0"/>
            <a:t>&amp; </a:t>
          </a:r>
          <a:r>
            <a:rPr lang="en-US" sz="1400" b="0" kern="1200" dirty="0" err="1"/>
            <a:t>Komunikasi</a:t>
          </a:r>
          <a:r>
            <a:rPr lang="en-US" sz="1400" b="0" kern="1200" dirty="0"/>
            <a:t> di Asia Tenggara.</a:t>
          </a:r>
          <a:endParaRPr lang="en-US" sz="1400" kern="1200" dirty="0">
            <a:latin typeface="Arial Narrow" pitchFamily="34" charset="0"/>
          </a:endParaRPr>
        </a:p>
      </dsp:txBody>
      <dsp:txXfrm>
        <a:off x="60771" y="63318"/>
        <a:ext cx="8185384" cy="1123363"/>
      </dsp:txXfrm>
    </dsp:sp>
    <dsp:sp modelId="{77C3970D-D57A-475F-BE26-24D9EF6C2E06}">
      <dsp:nvSpPr>
        <dsp:cNvPr id="0" name=""/>
        <dsp:cNvSpPr/>
      </dsp:nvSpPr>
      <dsp:spPr>
        <a:xfrm rot="5400000">
          <a:off x="4437559" y="-46871"/>
          <a:ext cx="2484864" cy="5345873"/>
        </a:xfrm>
        <a:prstGeom prst="round2SameRect">
          <a:avLst/>
        </a:prstGeom>
        <a:solidFill>
          <a:schemeClr val="accent5">
            <a:tint val="40000"/>
            <a:alpha val="90000"/>
            <a:hueOff val="0"/>
            <a:satOff val="0"/>
            <a:lumOff val="0"/>
            <a:alphaOff val="0"/>
          </a:schemeClr>
        </a:solidFill>
        <a:ln w="1270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a:t>Melaksanakan </a:t>
          </a:r>
          <a:r>
            <a:rPr lang="id-ID" sz="1400" kern="1200"/>
            <a:t>Tridharma Perguruan Tinggi yang</a:t>
          </a:r>
          <a:r>
            <a:rPr lang="en-US" sz="1400" kern="1200"/>
            <a:t> responsi</a:t>
          </a:r>
          <a:r>
            <a:rPr lang="id-ID" sz="1400" kern="1200"/>
            <a:t>f</a:t>
          </a:r>
          <a:r>
            <a:rPr lang="en-US" sz="1400" kern="1200"/>
            <a:t> terhadap perubahan lingkungan dengan tetap mengedepankan nilai-nilai kebangsaan.</a:t>
          </a:r>
          <a:endParaRPr lang="en-US" sz="1400" kern="1200">
            <a:latin typeface="Arial Narrow" pitchFamily="34" charset="0"/>
          </a:endParaRPr>
        </a:p>
        <a:p>
          <a:pPr marL="114300" lvl="1" indent="-114300" algn="l" defTabSz="622300">
            <a:lnSpc>
              <a:spcPct val="90000"/>
            </a:lnSpc>
            <a:spcBef>
              <a:spcPct val="0"/>
            </a:spcBef>
            <a:spcAft>
              <a:spcPct val="15000"/>
            </a:spcAft>
            <a:buChar char="•"/>
          </a:pPr>
          <a:r>
            <a:rPr lang="id-ID" sz="1400" kern="1200" dirty="0"/>
            <a:t> </a:t>
          </a:r>
          <a:r>
            <a:rPr lang="en-US" sz="1400" kern="1200" dirty="0"/>
            <a:t>Terus </a:t>
          </a:r>
          <a:r>
            <a:rPr lang="en-US" sz="1400" kern="1200" dirty="0" err="1"/>
            <a:t>melakukan</a:t>
          </a:r>
          <a:r>
            <a:rPr lang="en-US" sz="1400" kern="1200" dirty="0"/>
            <a:t> </a:t>
          </a:r>
          <a:r>
            <a:rPr lang="en-US" sz="1400" kern="1200" dirty="0" err="1"/>
            <a:t>transisi</a:t>
          </a:r>
          <a:r>
            <a:rPr lang="en-US" sz="1400" kern="1200" dirty="0"/>
            <a:t> </a:t>
          </a:r>
          <a:r>
            <a:rPr lang="en-US" sz="1400" kern="1200" dirty="0" err="1"/>
            <a:t>untuk</a:t>
          </a:r>
          <a:r>
            <a:rPr lang="en-US" sz="1400" kern="1200" dirty="0"/>
            <a:t> </a:t>
          </a:r>
          <a:r>
            <a:rPr lang="en-US" sz="1400" kern="1200" dirty="0" err="1"/>
            <a:t>tumbuh</a:t>
          </a:r>
          <a:r>
            <a:rPr lang="en-US" sz="1400" kern="1200" dirty="0"/>
            <a:t> </a:t>
          </a:r>
          <a:r>
            <a:rPr lang="en-US" sz="1400" kern="1200" dirty="0" err="1"/>
            <a:t>secara</a:t>
          </a:r>
          <a:r>
            <a:rPr lang="en-US" sz="1400" kern="1200" dirty="0"/>
            <a:t> </a:t>
          </a:r>
          <a:r>
            <a:rPr lang="id-ID" sz="1400" kern="1200" dirty="0"/>
            <a:t> </a:t>
          </a:r>
          <a:r>
            <a:rPr lang="en-US" sz="1400" kern="1200" dirty="0" err="1"/>
            <a:t>mandiri</a:t>
          </a:r>
          <a:r>
            <a:rPr lang="en-US" sz="1400" kern="1200" dirty="0"/>
            <a:t>, </a:t>
          </a:r>
          <a:r>
            <a:rPr lang="id-ID" sz="1400" kern="1200" dirty="0"/>
            <a:t>berkelanjutan</a:t>
          </a:r>
          <a:r>
            <a:rPr lang="en-US" sz="1400" kern="1200" dirty="0"/>
            <a:t>, </a:t>
          </a:r>
          <a:r>
            <a:rPr lang="en-US" sz="1400" kern="1200" dirty="0" err="1"/>
            <a:t>dan</a:t>
          </a:r>
          <a:r>
            <a:rPr lang="en-US" sz="1400" kern="1200" dirty="0"/>
            <a:t> </a:t>
          </a:r>
          <a:r>
            <a:rPr lang="en-US" sz="1400" kern="1200" dirty="0" err="1"/>
            <a:t>mempunyai</a:t>
          </a:r>
          <a:r>
            <a:rPr lang="en-US" sz="1400" kern="1200" dirty="0"/>
            <a:t> </a:t>
          </a:r>
          <a:r>
            <a:rPr lang="en-US" sz="1400" kern="1200" dirty="0" err="1"/>
            <a:t>tata</a:t>
          </a:r>
          <a:r>
            <a:rPr lang="en-US" sz="1400" kern="1200" dirty="0"/>
            <a:t> </a:t>
          </a:r>
          <a:r>
            <a:rPr lang="en-US" sz="1400" kern="1200" dirty="0" err="1"/>
            <a:t>kelola</a:t>
          </a:r>
          <a:r>
            <a:rPr lang="en-US" sz="1400" kern="1200" dirty="0"/>
            <a:t> yang </a:t>
          </a:r>
          <a:r>
            <a:rPr lang="en-US" sz="1400" kern="1200" dirty="0" err="1"/>
            <a:t>baik</a:t>
          </a:r>
          <a:r>
            <a:rPr lang="en-US" sz="1400" kern="1200" dirty="0"/>
            <a:t> (</a:t>
          </a:r>
          <a:r>
            <a:rPr lang="en-US" sz="1400" i="1" kern="1200" dirty="0"/>
            <a:t>Good Polytechnic Governance</a:t>
          </a:r>
          <a:r>
            <a:rPr lang="en-US" sz="1400" kern="1200" dirty="0"/>
            <a:t>).</a:t>
          </a:r>
        </a:p>
        <a:p>
          <a:pPr marL="114300" lvl="1" indent="-114300" algn="l" defTabSz="622300">
            <a:lnSpc>
              <a:spcPct val="90000"/>
            </a:lnSpc>
            <a:spcBef>
              <a:spcPct val="0"/>
            </a:spcBef>
            <a:spcAft>
              <a:spcPct val="15000"/>
            </a:spcAft>
            <a:buChar char="•"/>
          </a:pPr>
          <a:r>
            <a:rPr lang="en-US" sz="1400" kern="1200" dirty="0" err="1"/>
            <a:t>Melakukan</a:t>
          </a:r>
          <a:r>
            <a:rPr lang="en-US" sz="1400" kern="1200" dirty="0"/>
            <a:t> </a:t>
          </a:r>
          <a:r>
            <a:rPr lang="en-US" sz="1400" kern="1200" dirty="0" err="1"/>
            <a:t>inovasi</a:t>
          </a:r>
          <a:r>
            <a:rPr lang="en-US" sz="1400" kern="1200" dirty="0"/>
            <a:t> </a:t>
          </a:r>
          <a:r>
            <a:rPr lang="en-US" sz="1400" kern="1200" dirty="0" err="1"/>
            <a:t>dan</a:t>
          </a:r>
          <a:r>
            <a:rPr lang="en-US" sz="1400" kern="1200" dirty="0"/>
            <a:t> </a:t>
          </a:r>
          <a:r>
            <a:rPr lang="en-US" sz="1400" kern="1200" dirty="0" err="1"/>
            <a:t>pengembangan</a:t>
          </a:r>
          <a:r>
            <a:rPr lang="en-US" sz="1400" kern="1200" dirty="0"/>
            <a:t> </a:t>
          </a:r>
          <a:r>
            <a:rPr lang="en-US" sz="1400" kern="1200" dirty="0" err="1"/>
            <a:t>untuk</a:t>
          </a:r>
          <a:r>
            <a:rPr lang="en-US" sz="1400" kern="1200" dirty="0"/>
            <a:t> </a:t>
          </a:r>
          <a:r>
            <a:rPr lang="en-US" sz="1400" kern="1200" dirty="0" err="1"/>
            <a:t>meningkatkan</a:t>
          </a:r>
          <a:r>
            <a:rPr lang="en-US" sz="1400" kern="1200" dirty="0"/>
            <a:t> </a:t>
          </a:r>
          <a:r>
            <a:rPr lang="en-US" sz="1400" kern="1200" dirty="0" err="1"/>
            <a:t>nilai</a:t>
          </a:r>
          <a:r>
            <a:rPr lang="en-US" sz="1400" kern="1200" dirty="0"/>
            <a:t> </a:t>
          </a:r>
          <a:r>
            <a:rPr lang="en-US" sz="1400" kern="1200" dirty="0" err="1"/>
            <a:t>tambah</a:t>
          </a:r>
          <a:r>
            <a:rPr lang="en-US" sz="1400" kern="1200" dirty="0"/>
            <a:t> </a:t>
          </a:r>
          <a:r>
            <a:rPr lang="en-US" sz="1400" kern="1200" dirty="0" err="1"/>
            <a:t>institusi</a:t>
          </a:r>
          <a:r>
            <a:rPr lang="en-US" sz="1400" kern="1200" dirty="0"/>
            <a:t> </a:t>
          </a:r>
          <a:r>
            <a:rPr lang="en-US" sz="1400" kern="1200" dirty="0" err="1"/>
            <a:t>dan</a:t>
          </a:r>
          <a:r>
            <a:rPr lang="en-US" sz="1400" kern="1200" dirty="0"/>
            <a:t> </a:t>
          </a:r>
          <a:r>
            <a:rPr lang="en-US" sz="1400" i="1" kern="1200" dirty="0"/>
            <a:t>stakeholder</a:t>
          </a:r>
          <a:r>
            <a:rPr lang="en-US" sz="1400" kern="1200" dirty="0"/>
            <a:t>.</a:t>
          </a:r>
        </a:p>
      </dsp:txBody>
      <dsp:txXfrm rot="-5400000">
        <a:off x="3007055" y="1504935"/>
        <a:ext cx="5224572" cy="2242262"/>
      </dsp:txXfrm>
    </dsp:sp>
    <dsp:sp modelId="{22627545-9101-435E-ACCA-C4F7FE0AC8E1}">
      <dsp:nvSpPr>
        <dsp:cNvPr id="0" name=""/>
        <dsp:cNvSpPr/>
      </dsp:nvSpPr>
      <dsp:spPr>
        <a:xfrm>
          <a:off x="0" y="1435155"/>
          <a:ext cx="3007054" cy="2381819"/>
        </a:xfrm>
        <a:prstGeom prst="roundRect">
          <a:avLst/>
        </a:prstGeom>
        <a:solidFill>
          <a:schemeClr val="accent5">
            <a:hueOff val="3067564"/>
            <a:satOff val="3176"/>
            <a:lumOff val="2843"/>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id-ID" sz="1800" kern="1200">
              <a:latin typeface="Arial Narrow" pitchFamily="34" charset="0"/>
            </a:rPr>
            <a:t>MISI</a:t>
          </a:r>
          <a:endParaRPr lang="en-US" sz="1400" kern="1200">
            <a:latin typeface="Arial Narrow" pitchFamily="34" charset="0"/>
          </a:endParaRPr>
        </a:p>
      </dsp:txBody>
      <dsp:txXfrm>
        <a:off x="116271" y="1551426"/>
        <a:ext cx="2774512" cy="2149277"/>
      </dsp:txXfrm>
    </dsp:sp>
    <dsp:sp modelId="{95119DB3-1342-463A-9FF3-FEFA1C1F4441}">
      <dsp:nvSpPr>
        <dsp:cNvPr id="0" name=""/>
        <dsp:cNvSpPr/>
      </dsp:nvSpPr>
      <dsp:spPr>
        <a:xfrm rot="5400000">
          <a:off x="4470503" y="2541227"/>
          <a:ext cx="2418974" cy="5345873"/>
        </a:xfrm>
        <a:prstGeom prst="round2SameRect">
          <a:avLst/>
        </a:prstGeom>
        <a:solidFill>
          <a:schemeClr val="accent5">
            <a:tint val="40000"/>
            <a:alpha val="90000"/>
            <a:hueOff val="5852069"/>
            <a:satOff val="9702"/>
            <a:lumOff val="1362"/>
            <a:alphaOff val="0"/>
          </a:schemeClr>
        </a:solidFill>
        <a:ln w="12700" cap="rnd" cmpd="sng" algn="ctr">
          <a:solidFill>
            <a:schemeClr val="accent5">
              <a:tint val="40000"/>
              <a:alpha val="90000"/>
              <a:hueOff val="5852069"/>
              <a:satOff val="9702"/>
              <a:lumOff val="13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err="1"/>
            <a:t>Menghasilkan</a:t>
          </a:r>
          <a:r>
            <a:rPr lang="en-US" sz="1600" kern="1200" dirty="0"/>
            <a:t> </a:t>
          </a:r>
          <a:r>
            <a:rPr lang="id-ID" sz="1600" kern="1200" dirty="0"/>
            <a:t>sumber daya manusia </a:t>
          </a:r>
          <a:r>
            <a:rPr lang="en-US" sz="1600" kern="1200" dirty="0"/>
            <a:t>yang </a:t>
          </a:r>
          <a:r>
            <a:rPr lang="en-US" sz="1600" kern="1200" dirty="0" err="1"/>
            <a:t>memiliki</a:t>
          </a:r>
          <a:r>
            <a:rPr lang="en-US" sz="1600" kern="1200" dirty="0"/>
            <a:t> </a:t>
          </a:r>
          <a:r>
            <a:rPr lang="en-US" sz="1600" kern="1200" dirty="0" err="1"/>
            <a:t>kemampuan</a:t>
          </a:r>
          <a:r>
            <a:rPr lang="en-US" sz="1600" kern="1200" dirty="0"/>
            <a:t> </a:t>
          </a:r>
          <a:r>
            <a:rPr lang="en-US" sz="1600" kern="1200" dirty="0" err="1"/>
            <a:t>profesional</a:t>
          </a:r>
          <a:r>
            <a:rPr lang="en-US" sz="1600" kern="1200" dirty="0"/>
            <a:t> di </a:t>
          </a:r>
          <a:r>
            <a:rPr lang="en-US" sz="1600" kern="1200" dirty="0" err="1"/>
            <a:t>bidang</a:t>
          </a:r>
          <a:r>
            <a:rPr lang="en-US" sz="1600" kern="1200" dirty="0"/>
            <a:t> </a:t>
          </a:r>
          <a:r>
            <a:rPr lang="id-ID" sz="1600" kern="1200" dirty="0"/>
            <a:t>Manajemen dan </a:t>
          </a:r>
          <a:r>
            <a:rPr lang="en-US" sz="1600" kern="1200" dirty="0" err="1"/>
            <a:t>Teknologi</a:t>
          </a:r>
          <a:r>
            <a:rPr lang="en-US" sz="1600" kern="1200" dirty="0"/>
            <a:t> </a:t>
          </a:r>
          <a:r>
            <a:rPr lang="en-US" sz="1600" kern="1200" dirty="0" err="1"/>
            <a:t>Informasi</a:t>
          </a:r>
          <a:r>
            <a:rPr lang="en-US" sz="1600" kern="1200" dirty="0"/>
            <a:t> </a:t>
          </a:r>
          <a:r>
            <a:rPr lang="id-ID" sz="1600" kern="1200" dirty="0"/>
            <a:t>&amp; </a:t>
          </a:r>
          <a:r>
            <a:rPr lang="en-US" sz="1600" kern="1200" dirty="0" err="1"/>
            <a:t>Komunikasi</a:t>
          </a:r>
          <a:r>
            <a:rPr lang="id-ID" sz="1600" kern="1200" dirty="0"/>
            <a:t>.</a:t>
          </a:r>
          <a:endParaRPr lang="en-US" sz="1600" kern="1200" dirty="0">
            <a:latin typeface="Arial Narrow" pitchFamily="34" charset="0"/>
          </a:endParaRPr>
        </a:p>
        <a:p>
          <a:pPr marL="171450" lvl="1" indent="-171450" algn="l" defTabSz="711200">
            <a:lnSpc>
              <a:spcPct val="90000"/>
            </a:lnSpc>
            <a:spcBef>
              <a:spcPct val="0"/>
            </a:spcBef>
            <a:spcAft>
              <a:spcPct val="15000"/>
            </a:spcAft>
            <a:buChar char="•"/>
          </a:pPr>
          <a:r>
            <a:rPr lang="en-US" sz="1600" kern="1200" dirty="0" err="1"/>
            <a:t>Menjadi</a:t>
          </a:r>
          <a:r>
            <a:rPr lang="en-US" sz="1600" kern="1200" dirty="0"/>
            <a:t> </a:t>
          </a:r>
          <a:r>
            <a:rPr lang="en-US" sz="1600" kern="1200" dirty="0" err="1"/>
            <a:t>pusat</a:t>
          </a:r>
          <a:r>
            <a:rPr lang="en-US" sz="1600" kern="1200" dirty="0"/>
            <a:t> </a:t>
          </a:r>
          <a:r>
            <a:rPr lang="en-US" sz="1600" kern="1200" dirty="0" err="1"/>
            <a:t>rujukan</a:t>
          </a:r>
          <a:r>
            <a:rPr lang="en-US" sz="1600" kern="1200" dirty="0"/>
            <a:t> </a:t>
          </a:r>
          <a:r>
            <a:rPr lang="en-US" sz="1600" kern="1200" dirty="0" err="1"/>
            <a:t>pengembangan</a:t>
          </a:r>
          <a:r>
            <a:rPr lang="en-US" sz="1600" kern="1200" dirty="0"/>
            <a:t> </a:t>
          </a:r>
          <a:r>
            <a:rPr lang="en-US" sz="1600" b="1" kern="1200" dirty="0" err="1">
              <a:solidFill>
                <a:srgbClr val="FF0000"/>
              </a:solidFill>
            </a:rPr>
            <a:t>pendidikan</a:t>
          </a:r>
          <a:r>
            <a:rPr lang="en-US" sz="1600" b="1" kern="1200" dirty="0">
              <a:solidFill>
                <a:srgbClr val="FF0000"/>
              </a:solidFill>
            </a:rPr>
            <a:t> </a:t>
          </a:r>
          <a:r>
            <a:rPr lang="en-US" sz="1600" b="1" kern="1200" dirty="0" err="1">
              <a:solidFill>
                <a:srgbClr val="FF0000"/>
              </a:solidFill>
            </a:rPr>
            <a:t>Vokas</a:t>
          </a:r>
          <a:r>
            <a:rPr lang="id-ID" sz="1600" b="1" kern="1200" dirty="0">
              <a:solidFill>
                <a:srgbClr val="FF0000"/>
              </a:solidFill>
            </a:rPr>
            <a:t> berbasis industri </a:t>
          </a:r>
          <a:r>
            <a:rPr lang="en-US" sz="1600" kern="1200" dirty="0" err="1"/>
            <a:t>i</a:t>
          </a:r>
          <a:r>
            <a:rPr lang="en-US" sz="1600" kern="1200" dirty="0"/>
            <a:t> di </a:t>
          </a:r>
          <a:r>
            <a:rPr lang="en-US" sz="1600" kern="1200" dirty="0" err="1"/>
            <a:t>bidang</a:t>
          </a:r>
          <a:r>
            <a:rPr lang="en-US" sz="1600" kern="1200" dirty="0"/>
            <a:t> </a:t>
          </a:r>
          <a:r>
            <a:rPr lang="id-ID" sz="1600" kern="1200" dirty="0"/>
            <a:t>Manajemen dan </a:t>
          </a:r>
          <a:r>
            <a:rPr lang="en-US" sz="1600" kern="1200" dirty="0" err="1"/>
            <a:t>Teknologi</a:t>
          </a:r>
          <a:r>
            <a:rPr lang="en-US" sz="1600" kern="1200" dirty="0"/>
            <a:t> </a:t>
          </a:r>
          <a:r>
            <a:rPr lang="en-US" sz="1600" kern="1200" dirty="0" err="1"/>
            <a:t>Informasi</a:t>
          </a:r>
          <a:r>
            <a:rPr lang="en-US" sz="1600" kern="1200" dirty="0"/>
            <a:t> </a:t>
          </a:r>
          <a:r>
            <a:rPr lang="id-ID" sz="1600" kern="1200" dirty="0"/>
            <a:t>&amp; </a:t>
          </a:r>
          <a:r>
            <a:rPr lang="en-US" sz="1600" kern="1200" dirty="0" err="1"/>
            <a:t>Komunikasi</a:t>
          </a:r>
          <a:r>
            <a:rPr lang="id-ID" sz="1600" kern="1200" dirty="0"/>
            <a:t>.</a:t>
          </a:r>
          <a:endParaRPr lang="en-US" sz="1600" kern="1200" dirty="0"/>
        </a:p>
        <a:p>
          <a:pPr marL="171450" lvl="1" indent="-171450" algn="l" defTabSz="711200">
            <a:lnSpc>
              <a:spcPct val="90000"/>
            </a:lnSpc>
            <a:spcBef>
              <a:spcPct val="0"/>
            </a:spcBef>
            <a:spcAft>
              <a:spcPct val="15000"/>
            </a:spcAft>
            <a:buChar char="•"/>
          </a:pPr>
          <a:r>
            <a:rPr lang="id-ID" sz="1600" kern="1200" dirty="0"/>
            <a:t>Menghasilkan </a:t>
          </a:r>
          <a:r>
            <a:rPr lang="id-ID" sz="1600" kern="1200" dirty="0">
              <a:solidFill>
                <a:srgbClr val="FF0000"/>
              </a:solidFill>
            </a:rPr>
            <a:t>karya inovasi yang tepat guna bagi peningkatan kualitas hidup masyarakat</a:t>
          </a:r>
          <a:r>
            <a:rPr lang="id-ID" sz="1600" kern="1200" dirty="0"/>
            <a:t>.</a:t>
          </a:r>
          <a:endParaRPr lang="en-US" sz="1600" kern="1200" dirty="0"/>
        </a:p>
      </dsp:txBody>
      <dsp:txXfrm rot="-5400000">
        <a:off x="3007054" y="4122762"/>
        <a:ext cx="5227788" cy="2182804"/>
      </dsp:txXfrm>
    </dsp:sp>
    <dsp:sp modelId="{00311DF7-9650-46B2-B013-AD02C573F603}">
      <dsp:nvSpPr>
        <dsp:cNvPr id="0" name=""/>
        <dsp:cNvSpPr/>
      </dsp:nvSpPr>
      <dsp:spPr>
        <a:xfrm>
          <a:off x="0" y="4053010"/>
          <a:ext cx="3007054" cy="2322308"/>
        </a:xfrm>
        <a:prstGeom prst="roundRect">
          <a:avLst/>
        </a:prstGeom>
        <a:solidFill>
          <a:schemeClr val="accent5">
            <a:hueOff val="6135127"/>
            <a:satOff val="6353"/>
            <a:lumOff val="5685"/>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id-ID" sz="1800" kern="1200">
              <a:latin typeface="Arial Narrow" pitchFamily="34" charset="0"/>
            </a:rPr>
            <a:t>TUJUAN</a:t>
          </a:r>
          <a:endParaRPr lang="en-US" sz="1400" kern="1200">
            <a:latin typeface="Arial Narrow" pitchFamily="34" charset="0"/>
          </a:endParaRPr>
        </a:p>
      </dsp:txBody>
      <dsp:txXfrm>
        <a:off x="113366" y="4166376"/>
        <a:ext cx="2780322" cy="209557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21BEFE6-9588-495A-922A-1A0F1904F73D}" type="datetimeFigureOut">
              <a:rPr lang="en-US"/>
              <a:pPr>
                <a:defRPr/>
              </a:pPr>
              <a:t>9/14/2016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8FC0C3B-70BF-4E8F-8B0C-1C7945A8CCF5}" type="slidenum">
              <a:rPr lang="en-US"/>
              <a:pPr>
                <a:defRPr/>
              </a:pPr>
              <a:t>‹#›</a:t>
            </a:fld>
            <a:endParaRPr lang="en-US"/>
          </a:p>
        </p:txBody>
      </p:sp>
    </p:spTree>
    <p:extLst>
      <p:ext uri="{BB962C8B-B14F-4D97-AF65-F5344CB8AC3E}">
        <p14:creationId xmlns:p14="http://schemas.microsoft.com/office/powerpoint/2010/main" val="3126760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pPr>
              <a:defRPr/>
            </a:pPr>
            <a:fld id="{28FC0C3B-70BF-4E8F-8B0C-1C7945A8CCF5}" type="slidenum">
              <a:rPr lang="en-US" smtClean="0"/>
              <a:pPr>
                <a:defRPr/>
              </a:pPr>
              <a:t>4</a:t>
            </a:fld>
            <a:endParaRPr lang="en-US"/>
          </a:p>
        </p:txBody>
      </p:sp>
    </p:spTree>
    <p:extLst>
      <p:ext uri="{BB962C8B-B14F-4D97-AF65-F5344CB8AC3E}">
        <p14:creationId xmlns:p14="http://schemas.microsoft.com/office/powerpoint/2010/main" val="3017435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pPr>
              <a:defRPr/>
            </a:pPr>
            <a:fld id="{28FC0C3B-70BF-4E8F-8B0C-1C7945A8CCF5}" type="slidenum">
              <a:rPr lang="en-US" smtClean="0"/>
              <a:pPr>
                <a:defRPr/>
              </a:pPr>
              <a:t>12</a:t>
            </a:fld>
            <a:endParaRPr lang="en-US"/>
          </a:p>
        </p:txBody>
      </p:sp>
    </p:spTree>
    <p:extLst>
      <p:ext uri="{BB962C8B-B14F-4D97-AF65-F5344CB8AC3E}">
        <p14:creationId xmlns:p14="http://schemas.microsoft.com/office/powerpoint/2010/main" val="2465769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8E6896E-F314-4FAC-87B5-964B35402377}" type="datetime1">
              <a:rPr lang="id-ID" smtClean="0"/>
              <a:t>14/09/2016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4E824D36-E280-44BA-B8BC-BC07C9FF3596}" type="slidenum">
              <a:rPr lang="id-ID" smtClean="0"/>
              <a:pPr>
                <a:defRPr/>
              </a:pPr>
              <a:t>‹#›</a:t>
            </a:fld>
            <a:endParaRPr lang="id-ID"/>
          </a:p>
        </p:txBody>
      </p:sp>
    </p:spTree>
    <p:extLst>
      <p:ext uri="{BB962C8B-B14F-4D97-AF65-F5344CB8AC3E}">
        <p14:creationId xmlns:p14="http://schemas.microsoft.com/office/powerpoint/2010/main" val="3234635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pPr>
              <a:defRPr/>
            </a:pPr>
            <a:fld id="{C0D6FF8E-5506-4643-9CC0-8ABFA10DE92B}" type="datetime1">
              <a:rPr lang="id-ID" smtClean="0"/>
              <a:t>14/09/2016</a:t>
            </a:fld>
            <a:endParaRPr lang="id-ID"/>
          </a:p>
        </p:txBody>
      </p:sp>
      <p:sp>
        <p:nvSpPr>
          <p:cNvPr id="4" name="Footer Placeholder 3"/>
          <p:cNvSpPr>
            <a:spLocks noGrp="1"/>
          </p:cNvSpPr>
          <p:nvPr>
            <p:ph type="ftr" sz="quarter" idx="11"/>
          </p:nvPr>
        </p:nvSpPr>
        <p:spPr/>
        <p:txBody>
          <a:bodyPr/>
          <a:lstStyle/>
          <a:p>
            <a:pPr>
              <a:defRPr/>
            </a:pPr>
            <a:endParaRPr lang="id-ID"/>
          </a:p>
        </p:txBody>
      </p:sp>
      <p:sp>
        <p:nvSpPr>
          <p:cNvPr id="5" name="Slide Number Placeholder 4"/>
          <p:cNvSpPr>
            <a:spLocks noGrp="1"/>
          </p:cNvSpPr>
          <p:nvPr>
            <p:ph type="sldNum" sz="quarter" idx="12"/>
          </p:nvPr>
        </p:nvSpPr>
        <p:spPr/>
        <p:txBody>
          <a:bodyPr/>
          <a:lstStyle/>
          <a:p>
            <a:pPr>
              <a:defRPr/>
            </a:pPr>
            <a:fld id="{6AD24D02-4ACA-4F97-9203-315E644FEE7D}" type="slidenum">
              <a:rPr lang="id-ID" smtClean="0"/>
              <a:pPr>
                <a:defRPr/>
              </a:pPr>
              <a:t>‹#›</a:t>
            </a:fld>
            <a:endParaRPr lang="id-ID"/>
          </a:p>
        </p:txBody>
      </p:sp>
    </p:spTree>
    <p:extLst>
      <p:ext uri="{BB962C8B-B14F-4D97-AF65-F5344CB8AC3E}">
        <p14:creationId xmlns:p14="http://schemas.microsoft.com/office/powerpoint/2010/main" val="246294646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0D6FF8E-5506-4643-9CC0-8ABFA10DE92B}" type="datetime1">
              <a:rPr lang="id-ID" smtClean="0"/>
              <a:t>14/09/2016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6AD24D02-4ACA-4F97-9203-315E644FEE7D}" type="slidenum">
              <a:rPr lang="id-ID" smtClean="0"/>
              <a:pPr>
                <a:defRPr/>
              </a:pPr>
              <a:t>‹#›</a:t>
            </a:fld>
            <a:endParaRPr lang="id-ID"/>
          </a:p>
        </p:txBody>
      </p:sp>
    </p:spTree>
    <p:extLst>
      <p:ext uri="{BB962C8B-B14F-4D97-AF65-F5344CB8AC3E}">
        <p14:creationId xmlns:p14="http://schemas.microsoft.com/office/powerpoint/2010/main" val="19926344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0D6FF8E-5506-4643-9CC0-8ABFA10DE92B}" type="datetime1">
              <a:rPr lang="id-ID" smtClean="0"/>
              <a:t>14/09/2016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6AD24D02-4ACA-4F97-9203-315E644FEE7D}" type="slidenum">
              <a:rPr lang="id-ID" smtClean="0"/>
              <a:pPr>
                <a:defRPr/>
              </a:pPr>
              <a:t>‹#›</a:t>
            </a:fld>
            <a:endParaRPr lang="id-ID"/>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6981453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0D6FF8E-5506-4643-9CC0-8ABFA10DE92B}" type="datetime1">
              <a:rPr lang="id-ID" smtClean="0"/>
              <a:t>14/09/2016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6AD24D02-4ACA-4F97-9203-315E644FEE7D}" type="slidenum">
              <a:rPr lang="id-ID" smtClean="0"/>
              <a:pPr>
                <a:defRPr/>
              </a:pPr>
              <a:t>‹#›</a:t>
            </a:fld>
            <a:endParaRPr lang="id-ID"/>
          </a:p>
        </p:txBody>
      </p:sp>
    </p:spTree>
    <p:extLst>
      <p:ext uri="{BB962C8B-B14F-4D97-AF65-F5344CB8AC3E}">
        <p14:creationId xmlns:p14="http://schemas.microsoft.com/office/powerpoint/2010/main" val="69919736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0D6FF8E-5506-4643-9CC0-8ABFA10DE92B}" type="datetime1">
              <a:rPr lang="id-ID" smtClean="0"/>
              <a:t>14/09/2016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6AD24D02-4ACA-4F97-9203-315E644FEE7D}" type="slidenum">
              <a:rPr lang="id-ID" smtClean="0"/>
              <a:pPr>
                <a:defRPr/>
              </a:pPr>
              <a:t>‹#›</a:t>
            </a:fld>
            <a:endParaRPr lang="id-ID"/>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1322762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0D6FF8E-5506-4643-9CC0-8ABFA10DE92B}" type="datetime1">
              <a:rPr lang="id-ID" smtClean="0"/>
              <a:t>14/09/2016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6AD24D02-4ACA-4F97-9203-315E644FEE7D}" type="slidenum">
              <a:rPr lang="id-ID" smtClean="0"/>
              <a:pPr>
                <a:defRPr/>
              </a:pPr>
              <a:t>‹#›</a:t>
            </a:fld>
            <a:endParaRPr lang="id-ID"/>
          </a:p>
        </p:txBody>
      </p:sp>
    </p:spTree>
    <p:extLst>
      <p:ext uri="{BB962C8B-B14F-4D97-AF65-F5344CB8AC3E}">
        <p14:creationId xmlns:p14="http://schemas.microsoft.com/office/powerpoint/2010/main" val="321960341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7122D09-121A-4B20-BEEB-AE3215910B41}" type="datetime1">
              <a:rPr lang="id-ID" smtClean="0"/>
              <a:t>14/09/2016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46E68AB9-3333-4E49-9A0C-3F47BE274B3E}" type="slidenum">
              <a:rPr lang="id-ID" smtClean="0"/>
              <a:pPr>
                <a:defRPr/>
              </a:pPr>
              <a:t>‹#›</a:t>
            </a:fld>
            <a:endParaRPr lang="id-ID"/>
          </a:p>
        </p:txBody>
      </p:sp>
    </p:spTree>
    <p:extLst>
      <p:ext uri="{BB962C8B-B14F-4D97-AF65-F5344CB8AC3E}">
        <p14:creationId xmlns:p14="http://schemas.microsoft.com/office/powerpoint/2010/main" val="3300917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849B658-FB10-4A56-BCDF-CF32D237DEA6}" type="datetime1">
              <a:rPr lang="id-ID" smtClean="0"/>
              <a:t>14/09/2016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ECF76DA8-D93E-49D2-9D59-4A0260561E6B}" type="slidenum">
              <a:rPr lang="id-ID" smtClean="0"/>
              <a:pPr>
                <a:defRPr/>
              </a:pPr>
              <a:t>‹#›</a:t>
            </a:fld>
            <a:endParaRPr lang="id-ID"/>
          </a:p>
        </p:txBody>
      </p:sp>
    </p:spTree>
    <p:extLst>
      <p:ext uri="{BB962C8B-B14F-4D97-AF65-F5344CB8AC3E}">
        <p14:creationId xmlns:p14="http://schemas.microsoft.com/office/powerpoint/2010/main" val="3910346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CCBEDC2-A9D7-4391-90B4-E90A64526788}" type="datetime1">
              <a:rPr lang="id-ID" smtClean="0"/>
              <a:t>14/09/2016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A1A821D7-D591-494A-960C-021276192A08}" type="slidenum">
              <a:rPr lang="id-ID" smtClean="0"/>
              <a:pPr>
                <a:defRPr/>
              </a:pPr>
              <a:t>‹#›</a:t>
            </a:fld>
            <a:endParaRPr lang="id-ID"/>
          </a:p>
        </p:txBody>
      </p:sp>
    </p:spTree>
    <p:extLst>
      <p:ext uri="{BB962C8B-B14F-4D97-AF65-F5344CB8AC3E}">
        <p14:creationId xmlns:p14="http://schemas.microsoft.com/office/powerpoint/2010/main" val="3572313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116A0AC-9205-46D1-B801-8B69AA30A68C}" type="datetime1">
              <a:rPr lang="id-ID" smtClean="0"/>
              <a:t>14/09/2016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CA69EED8-541C-4346-B695-0F35EF9B19AB}" type="slidenum">
              <a:rPr lang="id-ID" smtClean="0"/>
              <a:pPr>
                <a:defRPr/>
              </a:pPr>
              <a:t>‹#›</a:t>
            </a:fld>
            <a:endParaRPr lang="id-ID"/>
          </a:p>
        </p:txBody>
      </p:sp>
    </p:spTree>
    <p:extLst>
      <p:ext uri="{BB962C8B-B14F-4D97-AF65-F5344CB8AC3E}">
        <p14:creationId xmlns:p14="http://schemas.microsoft.com/office/powerpoint/2010/main" val="865808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5DE4094C-D7DE-47CC-B720-4BBD3A3C64C4}" type="datetime1">
              <a:rPr lang="id-ID" smtClean="0"/>
              <a:t>14/09/2016</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55A947EC-4F70-4734-A3EF-993824D922A6}" type="slidenum">
              <a:rPr lang="id-ID" smtClean="0"/>
              <a:pPr>
                <a:defRPr/>
              </a:pPr>
              <a:t>‹#›</a:t>
            </a:fld>
            <a:endParaRPr lang="id-ID"/>
          </a:p>
        </p:txBody>
      </p:sp>
    </p:spTree>
    <p:extLst>
      <p:ext uri="{BB962C8B-B14F-4D97-AF65-F5344CB8AC3E}">
        <p14:creationId xmlns:p14="http://schemas.microsoft.com/office/powerpoint/2010/main" val="333373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4A7E5A4E-CD99-48B5-91B7-A366476DA55B}" type="datetime1">
              <a:rPr lang="id-ID" smtClean="0"/>
              <a:t>14/09/2016</a:t>
            </a:fld>
            <a:endParaRPr lang="id-ID"/>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pPr>
              <a:defRPr/>
            </a:pPr>
            <a:fld id="{AE098961-C74C-4333-9A67-821FF1FF693F}" type="slidenum">
              <a:rPr lang="id-ID" smtClean="0"/>
              <a:pPr>
                <a:defRPr/>
              </a:pPr>
              <a:t>‹#›</a:t>
            </a:fld>
            <a:endParaRPr lang="id-ID"/>
          </a:p>
        </p:txBody>
      </p:sp>
    </p:spTree>
    <p:extLst>
      <p:ext uri="{BB962C8B-B14F-4D97-AF65-F5344CB8AC3E}">
        <p14:creationId xmlns:p14="http://schemas.microsoft.com/office/powerpoint/2010/main" val="2763228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5E7581E3-F13F-4F9C-A07A-D76DE00EB292}" type="datetime1">
              <a:rPr lang="id-ID" smtClean="0"/>
              <a:t>14/09/2016</a:t>
            </a:fld>
            <a:endParaRPr lang="id-ID"/>
          </a:p>
        </p:txBody>
      </p:sp>
      <p:sp>
        <p:nvSpPr>
          <p:cNvPr id="4" name="Footer Placeholder 3"/>
          <p:cNvSpPr>
            <a:spLocks noGrp="1"/>
          </p:cNvSpPr>
          <p:nvPr>
            <p:ph type="ftr" sz="quarter" idx="11"/>
          </p:nvPr>
        </p:nvSpPr>
        <p:spPr/>
        <p:txBody>
          <a:bodyPr/>
          <a:lstStyle/>
          <a:p>
            <a:pPr>
              <a:defRPr/>
            </a:pPr>
            <a:endParaRPr lang="id-ID"/>
          </a:p>
        </p:txBody>
      </p:sp>
      <p:sp>
        <p:nvSpPr>
          <p:cNvPr id="5" name="Slide Number Placeholder 4"/>
          <p:cNvSpPr>
            <a:spLocks noGrp="1"/>
          </p:cNvSpPr>
          <p:nvPr>
            <p:ph type="sldNum" sz="quarter" idx="12"/>
          </p:nvPr>
        </p:nvSpPr>
        <p:spPr/>
        <p:txBody>
          <a:bodyPr/>
          <a:lstStyle/>
          <a:p>
            <a:pPr>
              <a:defRPr/>
            </a:pPr>
            <a:fld id="{79620671-165D-4ABE-8E01-427F8C329CA7}" type="slidenum">
              <a:rPr lang="id-ID" smtClean="0"/>
              <a:pPr>
                <a:defRPr/>
              </a:pPr>
              <a:t>‹#›</a:t>
            </a:fld>
            <a:endParaRPr lang="id-ID"/>
          </a:p>
        </p:txBody>
      </p:sp>
    </p:spTree>
    <p:extLst>
      <p:ext uri="{BB962C8B-B14F-4D97-AF65-F5344CB8AC3E}">
        <p14:creationId xmlns:p14="http://schemas.microsoft.com/office/powerpoint/2010/main" val="2522526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738F096-27CE-40B3-8E45-22FFDBFB8BCC}" type="datetime1">
              <a:rPr lang="id-ID" smtClean="0"/>
              <a:t>14/09/2016</a:t>
            </a:fld>
            <a:endParaRPr lang="id-ID"/>
          </a:p>
        </p:txBody>
      </p:sp>
      <p:sp>
        <p:nvSpPr>
          <p:cNvPr id="3" name="Footer Placeholder 2"/>
          <p:cNvSpPr>
            <a:spLocks noGrp="1"/>
          </p:cNvSpPr>
          <p:nvPr>
            <p:ph type="ftr" sz="quarter" idx="11"/>
          </p:nvPr>
        </p:nvSpPr>
        <p:spPr/>
        <p:txBody>
          <a:bodyPr/>
          <a:lstStyle/>
          <a:p>
            <a:pPr>
              <a:defRPr/>
            </a:pPr>
            <a:endParaRPr lang="id-ID"/>
          </a:p>
        </p:txBody>
      </p:sp>
      <p:sp>
        <p:nvSpPr>
          <p:cNvPr id="4" name="Slide Number Placeholder 3"/>
          <p:cNvSpPr>
            <a:spLocks noGrp="1"/>
          </p:cNvSpPr>
          <p:nvPr>
            <p:ph type="sldNum" sz="quarter" idx="12"/>
          </p:nvPr>
        </p:nvSpPr>
        <p:spPr/>
        <p:txBody>
          <a:bodyPr/>
          <a:lstStyle/>
          <a:p>
            <a:pPr>
              <a:defRPr/>
            </a:pPr>
            <a:fld id="{462A772C-C650-4A82-A652-1E613F01C4EE}" type="slidenum">
              <a:rPr lang="id-ID" smtClean="0"/>
              <a:pPr>
                <a:defRPr/>
              </a:pPr>
              <a:t>‹#›</a:t>
            </a:fld>
            <a:endParaRPr lang="id-ID"/>
          </a:p>
        </p:txBody>
      </p:sp>
    </p:spTree>
    <p:extLst>
      <p:ext uri="{BB962C8B-B14F-4D97-AF65-F5344CB8AC3E}">
        <p14:creationId xmlns:p14="http://schemas.microsoft.com/office/powerpoint/2010/main" val="2268852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F9DFFBE4-7075-4D4B-A5DC-B3A5C1F40C3F}" type="datetime1">
              <a:rPr lang="id-ID" smtClean="0"/>
              <a:t>14/09/2016</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81334166-F32A-4562-83AC-B351CF75626C}" type="slidenum">
              <a:rPr lang="id-ID" smtClean="0"/>
              <a:pPr>
                <a:defRPr/>
              </a:pPr>
              <a:t>‹#›</a:t>
            </a:fld>
            <a:endParaRPr lang="id-ID"/>
          </a:p>
        </p:txBody>
      </p:sp>
    </p:spTree>
    <p:extLst>
      <p:ext uri="{BB962C8B-B14F-4D97-AF65-F5344CB8AC3E}">
        <p14:creationId xmlns:p14="http://schemas.microsoft.com/office/powerpoint/2010/main" val="2128925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C065F6A4-A878-4559-B8D1-133726B8ED2F}" type="datetime1">
              <a:rPr lang="id-ID" smtClean="0"/>
              <a:t>14/09/2016</a:t>
            </a:fld>
            <a:endParaRPr lang="id-ID"/>
          </a:p>
        </p:txBody>
      </p:sp>
      <p:sp>
        <p:nvSpPr>
          <p:cNvPr id="6" name="Footer Placeholder 5"/>
          <p:cNvSpPr>
            <a:spLocks noGrp="1"/>
          </p:cNvSpPr>
          <p:nvPr>
            <p:ph type="ftr" sz="quarter" idx="11"/>
          </p:nvPr>
        </p:nvSpPr>
        <p:spPr>
          <a:xfrm>
            <a:off x="533400" y="6172200"/>
            <a:ext cx="5811724" cy="365125"/>
          </a:xfrm>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1C95C555-D5BE-4BD6-94C4-BFB0B178EC9E}" type="slidenum">
              <a:rPr lang="id-ID" smtClean="0"/>
              <a:pPr>
                <a:defRPr/>
              </a:pPr>
              <a:t>‹#›</a:t>
            </a:fld>
            <a:endParaRPr lang="id-ID"/>
          </a:p>
        </p:txBody>
      </p:sp>
    </p:spTree>
    <p:extLst>
      <p:ext uri="{BB962C8B-B14F-4D97-AF65-F5344CB8AC3E}">
        <p14:creationId xmlns:p14="http://schemas.microsoft.com/office/powerpoint/2010/main" val="57393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fld id="{C0D6FF8E-5506-4643-9CC0-8ABFA10DE92B}" type="datetime1">
              <a:rPr lang="id-ID" smtClean="0"/>
              <a:t>14/09/2016</a:t>
            </a:fld>
            <a:endParaRPr lang="id-ID"/>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id-ID"/>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6AD24D02-4ACA-4F97-9203-315E644FEE7D}" type="slidenum">
              <a:rPr lang="id-ID" smtClean="0"/>
              <a:pPr>
                <a:defRPr/>
              </a:pPr>
              <a:t>‹#›</a:t>
            </a:fld>
            <a:endParaRPr lang="id-ID"/>
          </a:p>
        </p:txBody>
      </p:sp>
    </p:spTree>
    <p:extLst>
      <p:ext uri="{BB962C8B-B14F-4D97-AF65-F5344CB8AC3E}">
        <p14:creationId xmlns:p14="http://schemas.microsoft.com/office/powerpoint/2010/main" val="650250849"/>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36912"/>
            <a:ext cx="7715304" cy="1224136"/>
          </a:xfrm>
        </p:spPr>
        <p:txBody>
          <a:bodyPr rtlCol="0">
            <a:normAutofit/>
          </a:bodyPr>
          <a:lstStyle/>
          <a:p>
            <a:pPr eaLnBrk="1" fontAlgn="auto" hangingPunct="1">
              <a:spcAft>
                <a:spcPts val="0"/>
              </a:spcAft>
              <a:defRPr/>
            </a:pPr>
            <a:r>
              <a:rPr lang="id-ID"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SIMULASI Analisis </a:t>
            </a:r>
            <a:br>
              <a:rPr lang="id-ID"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br>
            <a:r>
              <a:rPr lang="id-ID"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Proses bisnis</a:t>
            </a:r>
          </a:p>
        </p:txBody>
      </p:sp>
      <p:sp>
        <p:nvSpPr>
          <p:cNvPr id="3" name="TextBox 2"/>
          <p:cNvSpPr txBox="1"/>
          <p:nvPr/>
        </p:nvSpPr>
        <p:spPr>
          <a:xfrm>
            <a:off x="467544" y="3969930"/>
            <a:ext cx="3931397" cy="923330"/>
          </a:xfrm>
          <a:prstGeom prst="rect">
            <a:avLst/>
          </a:prstGeom>
          <a:noFill/>
        </p:spPr>
        <p:txBody>
          <a:bodyPr wrap="none" rtlCol="0">
            <a:spAutoFit/>
          </a:bodyPr>
          <a:lstStyle/>
          <a:p>
            <a:r>
              <a:rPr lang="en-US" b="1" dirty="0" err="1"/>
              <a:t>Disusun</a:t>
            </a:r>
            <a:r>
              <a:rPr lang="en-US" b="1" dirty="0"/>
              <a:t> </a:t>
            </a:r>
            <a:r>
              <a:rPr lang="en-US" b="1" dirty="0" err="1"/>
              <a:t>Oleh</a:t>
            </a:r>
            <a:r>
              <a:rPr lang="en-US" b="1" dirty="0"/>
              <a:t> : </a:t>
            </a:r>
          </a:p>
          <a:p>
            <a:r>
              <a:rPr lang="en-US" b="1" dirty="0" err="1"/>
              <a:t>Hanung</a:t>
            </a:r>
            <a:r>
              <a:rPr lang="en-US" b="1" dirty="0"/>
              <a:t> N. </a:t>
            </a:r>
            <a:r>
              <a:rPr lang="en-US" b="1" dirty="0" err="1"/>
              <a:t>Prasetyo</a:t>
            </a:r>
            <a:r>
              <a:rPr lang="en-US" b="1" dirty="0"/>
              <a:t>, </a:t>
            </a:r>
            <a:r>
              <a:rPr lang="en-US" b="1" dirty="0" err="1"/>
              <a:t>S.Si</a:t>
            </a:r>
            <a:r>
              <a:rPr lang="en-US" b="1" dirty="0"/>
              <a:t>, M.T. </a:t>
            </a:r>
            <a:r>
              <a:rPr lang="en-US" b="1" dirty="0" err="1"/>
              <a:t>dkk</a:t>
            </a:r>
            <a:endParaRPr lang="en-US" b="1" dirty="0"/>
          </a:p>
          <a:p>
            <a:r>
              <a:rPr lang="en-US" b="1" dirty="0"/>
              <a:t>hanungnp@telkomuniversity.ac.id</a:t>
            </a:r>
          </a:p>
        </p:txBody>
      </p:sp>
      <p:sp>
        <p:nvSpPr>
          <p:cNvPr id="4" name="TextBox 3"/>
          <p:cNvSpPr txBox="1"/>
          <p:nvPr/>
        </p:nvSpPr>
        <p:spPr>
          <a:xfrm>
            <a:off x="107504" y="6309320"/>
            <a:ext cx="8635697" cy="338554"/>
          </a:xfrm>
          <a:prstGeom prst="rect">
            <a:avLst/>
          </a:prstGeom>
          <a:noFill/>
        </p:spPr>
        <p:txBody>
          <a:bodyPr wrap="none" rtlCol="0">
            <a:spAutoFit/>
          </a:bodyPr>
          <a:lstStyle/>
          <a:p>
            <a:r>
              <a:rPr lang="en-US" sz="1600" i="1" dirty="0" err="1"/>
              <a:t>Hanya</a:t>
            </a:r>
            <a:r>
              <a:rPr lang="en-US" sz="1600" i="1" dirty="0"/>
              <a:t> </a:t>
            </a:r>
            <a:r>
              <a:rPr lang="en-US" sz="1600" i="1" dirty="0" err="1"/>
              <a:t>dipergunakan</a:t>
            </a:r>
            <a:r>
              <a:rPr lang="en-US" sz="1600" i="1" dirty="0"/>
              <a:t> </a:t>
            </a:r>
            <a:r>
              <a:rPr lang="en-US" sz="1600" i="1" dirty="0" err="1"/>
              <a:t>untuk</a:t>
            </a:r>
            <a:r>
              <a:rPr lang="en-US" sz="1600" i="1" dirty="0"/>
              <a:t> </a:t>
            </a:r>
            <a:r>
              <a:rPr lang="en-US" sz="1600" i="1" dirty="0" err="1"/>
              <a:t>kepentingan</a:t>
            </a:r>
            <a:r>
              <a:rPr lang="en-US" sz="1600" i="1" dirty="0"/>
              <a:t> </a:t>
            </a:r>
            <a:r>
              <a:rPr lang="en-US" sz="1600" i="1" dirty="0" err="1"/>
              <a:t>pengejaran</a:t>
            </a:r>
            <a:r>
              <a:rPr lang="en-US" sz="1600" i="1" dirty="0"/>
              <a:t> di </a:t>
            </a:r>
            <a:r>
              <a:rPr lang="en-US" sz="1600" i="1" dirty="0" err="1"/>
              <a:t>Lingkungan</a:t>
            </a:r>
            <a:r>
              <a:rPr lang="en-US" sz="1600" i="1" dirty="0"/>
              <a:t> Telkom University</a:t>
            </a:r>
          </a:p>
        </p:txBody>
      </p:sp>
      <p:sp>
        <p:nvSpPr>
          <p:cNvPr id="5" name="TextBox 4"/>
          <p:cNvSpPr txBox="1"/>
          <p:nvPr/>
        </p:nvSpPr>
        <p:spPr>
          <a:xfrm>
            <a:off x="5436096" y="5277108"/>
            <a:ext cx="3320140" cy="646331"/>
          </a:xfrm>
          <a:prstGeom prst="rect">
            <a:avLst/>
          </a:prstGeom>
          <a:noFill/>
        </p:spPr>
        <p:txBody>
          <a:bodyPr wrap="none" rtlCol="0">
            <a:spAutoFit/>
          </a:bodyPr>
          <a:lstStyle/>
          <a:p>
            <a:r>
              <a:rPr lang="en-US" dirty="0"/>
              <a:t>D</a:t>
            </a:r>
            <a:r>
              <a:rPr lang="id-ID" dirty="0"/>
              <a:t>MH1D3</a:t>
            </a:r>
            <a:r>
              <a:rPr lang="en-US" dirty="0"/>
              <a:t>-</a:t>
            </a:r>
            <a:r>
              <a:rPr lang="id-ID" dirty="0"/>
              <a:t>Proses Bisnis</a:t>
            </a:r>
            <a:endParaRPr lang="en-US" dirty="0"/>
          </a:p>
          <a:p>
            <a:r>
              <a:rPr lang="en-US" dirty="0"/>
              <a:t>Semester </a:t>
            </a:r>
            <a:r>
              <a:rPr lang="en-US" dirty="0" err="1"/>
              <a:t>Ganjil</a:t>
            </a:r>
            <a:r>
              <a:rPr lang="en-US" dirty="0"/>
              <a:t> 201</a:t>
            </a:r>
            <a:r>
              <a:rPr lang="id-ID" dirty="0"/>
              <a:t>6</a:t>
            </a:r>
            <a:r>
              <a:rPr lang="en-US" dirty="0"/>
              <a:t> - 201</a:t>
            </a:r>
            <a:r>
              <a:rPr lang="id-ID" dirty="0"/>
              <a:t>7</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796" y="172978"/>
            <a:ext cx="1077595" cy="1077595"/>
          </a:xfrm>
          <a:prstGeom prst="rect">
            <a:avLst/>
          </a:prstGeom>
        </p:spPr>
      </p:pic>
      <p:sp>
        <p:nvSpPr>
          <p:cNvPr id="10" name="TextBox 9"/>
          <p:cNvSpPr txBox="1"/>
          <p:nvPr/>
        </p:nvSpPr>
        <p:spPr>
          <a:xfrm>
            <a:off x="1334057" y="172978"/>
            <a:ext cx="3430234" cy="1169551"/>
          </a:xfrm>
          <a:prstGeom prst="rect">
            <a:avLst/>
          </a:prstGeom>
          <a:noFill/>
        </p:spPr>
        <p:txBody>
          <a:bodyPr wrap="none" rtlCol="0">
            <a:spAutoFit/>
          </a:bodyPr>
          <a:lstStyle/>
          <a:p>
            <a:r>
              <a:rPr lang="id-ID" sz="2800" b="1" dirty="0">
                <a:latin typeface="Calibri" pitchFamily="34" charset="0"/>
                <a:cs typeface="Calibri" pitchFamily="34" charset="0"/>
              </a:rPr>
              <a:t>Fakultas Ilmu Terapan</a:t>
            </a:r>
          </a:p>
          <a:p>
            <a:r>
              <a:rPr lang="en-US" sz="2400" b="1" dirty="0" err="1">
                <a:latin typeface="Calibri" pitchFamily="34" charset="0"/>
                <a:cs typeface="Calibri" pitchFamily="34" charset="0"/>
              </a:rPr>
              <a:t>Universitas</a:t>
            </a:r>
            <a:r>
              <a:rPr lang="en-US" sz="2400" b="1" dirty="0">
                <a:latin typeface="Calibri" pitchFamily="34" charset="0"/>
                <a:cs typeface="Calibri" pitchFamily="34" charset="0"/>
              </a:rPr>
              <a:t> Telkom</a:t>
            </a:r>
          </a:p>
          <a:p>
            <a:r>
              <a:rPr lang="en-US" b="1" dirty="0">
                <a:solidFill>
                  <a:srgbClr val="002060"/>
                </a:solidFill>
              </a:rPr>
              <a:t>www.telkomuniversity.ac.id</a:t>
            </a:r>
          </a:p>
        </p:txBody>
      </p:sp>
    </p:spTree>
    <p:extLst>
      <p:ext uri="{BB962C8B-B14F-4D97-AF65-F5344CB8AC3E}">
        <p14:creationId xmlns:p14="http://schemas.microsoft.com/office/powerpoint/2010/main" val="213575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400" dirty="0"/>
              <a:t>Agar proses bisnis dapat berjalan dengan baik maka diperlukan kebijakan penerapan Good University Governance(GUG)</a:t>
            </a:r>
          </a:p>
        </p:txBody>
      </p:sp>
      <p:graphicFrame>
        <p:nvGraphicFramePr>
          <p:cNvPr id="4" name="Table 3"/>
          <p:cNvGraphicFramePr>
            <a:graphicFrameLocks noGrp="1"/>
          </p:cNvGraphicFramePr>
          <p:nvPr>
            <p:extLst>
              <p:ext uri="{D42A27DB-BD31-4B8C-83A1-F6EECF244321}">
                <p14:modId xmlns:p14="http://schemas.microsoft.com/office/powerpoint/2010/main" val="2608150825"/>
              </p:ext>
            </p:extLst>
          </p:nvPr>
        </p:nvGraphicFramePr>
        <p:xfrm>
          <a:off x="323528" y="188640"/>
          <a:ext cx="8136904" cy="4248472"/>
        </p:xfrm>
        <a:graphic>
          <a:graphicData uri="http://schemas.openxmlformats.org/drawingml/2006/table">
            <a:tbl>
              <a:tblPr firstRow="1" firstCol="1" bandRow="1">
                <a:tableStyleId>{5C22544A-7EE6-4342-B048-85BDC9FD1C3A}</a:tableStyleId>
              </a:tblPr>
              <a:tblGrid>
                <a:gridCol w="8136904">
                  <a:extLst>
                    <a:ext uri="{9D8B030D-6E8A-4147-A177-3AD203B41FA5}">
                      <a16:colId xmlns:a16="http://schemas.microsoft.com/office/drawing/2014/main" val="3638383272"/>
                    </a:ext>
                  </a:extLst>
                </a:gridCol>
              </a:tblGrid>
              <a:tr h="710810">
                <a:tc>
                  <a:txBody>
                    <a:bodyPr/>
                    <a:lstStyle/>
                    <a:p>
                      <a:pPr>
                        <a:lnSpc>
                          <a:spcPct val="115000"/>
                        </a:lnSpc>
                        <a:spcAft>
                          <a:spcPts val="0"/>
                        </a:spcAft>
                      </a:pPr>
                      <a:r>
                        <a:rPr lang="id-ID" sz="1400" dirty="0">
                          <a:effectLst/>
                        </a:rPr>
                        <a:t>Good University Governance</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89878444"/>
                  </a:ext>
                </a:extLst>
              </a:tr>
              <a:tr h="3537662">
                <a:tc>
                  <a:txBody>
                    <a:bodyPr/>
                    <a:lstStyle/>
                    <a:p>
                      <a:pPr marL="0" lvl="0" indent="0">
                        <a:lnSpc>
                          <a:spcPct val="115000"/>
                        </a:lnSpc>
                        <a:spcAft>
                          <a:spcPts val="0"/>
                        </a:spcAft>
                        <a:buFont typeface="+mj-lt"/>
                        <a:buNone/>
                      </a:pPr>
                      <a:r>
                        <a:rPr lang="id-ID" sz="1200" dirty="0">
                          <a:effectLst/>
                        </a:rPr>
                        <a:t>1. Transparansi</a:t>
                      </a:r>
                    </a:p>
                    <a:p>
                      <a:pPr>
                        <a:lnSpc>
                          <a:spcPct val="115000"/>
                        </a:lnSpc>
                        <a:spcAft>
                          <a:spcPts val="0"/>
                        </a:spcAft>
                      </a:pPr>
                      <a:r>
                        <a:rPr lang="id-ID" sz="1200" dirty="0">
                          <a:effectLst/>
                        </a:rPr>
                        <a:t>Keterbukaan dalam pengambilan keputusan; 	Keterbukaan dalam mengungkapkan informasi materiil dan relevan terhadap institusi.</a:t>
                      </a:r>
                    </a:p>
                    <a:p>
                      <a:pPr marL="0" lvl="0" indent="0">
                        <a:lnSpc>
                          <a:spcPct val="115000"/>
                        </a:lnSpc>
                        <a:spcAft>
                          <a:spcPts val="0"/>
                        </a:spcAft>
                        <a:buFont typeface="+mj-lt"/>
                        <a:buNone/>
                      </a:pPr>
                      <a:r>
                        <a:rPr lang="id-ID" sz="1200" dirty="0">
                          <a:effectLst/>
                        </a:rPr>
                        <a:t>2.  Akuntabilitas</a:t>
                      </a:r>
                    </a:p>
                    <a:p>
                      <a:pPr>
                        <a:lnSpc>
                          <a:spcPct val="115000"/>
                        </a:lnSpc>
                        <a:spcAft>
                          <a:spcPts val="0"/>
                        </a:spcAft>
                      </a:pPr>
                      <a:r>
                        <a:rPr lang="id-ID" sz="1200" dirty="0">
                          <a:effectLst/>
                        </a:rPr>
                        <a:t>Kesesuaian didalam pengelolaan organisasi terhadap peraturan pemerintah dan aturan internal 	maupun yayasan.</a:t>
                      </a:r>
                    </a:p>
                    <a:p>
                      <a:pPr marL="0" lvl="0" indent="0">
                        <a:lnSpc>
                          <a:spcPct val="115000"/>
                        </a:lnSpc>
                        <a:spcAft>
                          <a:spcPts val="0"/>
                        </a:spcAft>
                        <a:buFont typeface="+mj-lt"/>
                        <a:buNone/>
                      </a:pPr>
                      <a:r>
                        <a:rPr lang="id-ID" sz="1200" dirty="0">
                          <a:effectLst/>
                        </a:rPr>
                        <a:t>3. Responsibility (Tanggung Jawab)</a:t>
                      </a:r>
                    </a:p>
                    <a:p>
                      <a:pPr>
                        <a:lnSpc>
                          <a:spcPct val="115000"/>
                        </a:lnSpc>
                        <a:spcAft>
                          <a:spcPts val="0"/>
                        </a:spcAft>
                      </a:pPr>
                      <a:r>
                        <a:rPr lang="id-ID" sz="1200" dirty="0">
                          <a:effectLst/>
                        </a:rPr>
                        <a:t>Kejelasan fungsi, pelaksanaan, dan pertanggungjawaban organ sehingga pengelolaan organisasi berjalan efektif.</a:t>
                      </a:r>
                    </a:p>
                    <a:p>
                      <a:pPr marL="0" lvl="0" indent="0">
                        <a:lnSpc>
                          <a:spcPct val="115000"/>
                        </a:lnSpc>
                        <a:spcAft>
                          <a:spcPts val="0"/>
                        </a:spcAft>
                        <a:buFont typeface="+mj-lt"/>
                        <a:buNone/>
                      </a:pPr>
                      <a:r>
                        <a:rPr lang="id-ID" sz="1200" dirty="0">
                          <a:effectLst/>
                        </a:rPr>
                        <a:t>4. Intergritas</a:t>
                      </a:r>
                    </a:p>
                    <a:p>
                      <a:pPr marL="0" lvl="0" indent="0">
                        <a:lnSpc>
                          <a:spcPct val="115000"/>
                        </a:lnSpc>
                        <a:spcAft>
                          <a:spcPts val="0"/>
                        </a:spcAft>
                        <a:buFont typeface="+mj-lt"/>
                        <a:buNone/>
                      </a:pPr>
                      <a:r>
                        <a:rPr lang="id-ID" sz="1200" dirty="0">
                          <a:effectLst/>
                        </a:rPr>
                        <a:t>Pengelolaan organisasi secara profesional tanpa benturan kepentingan, takanan atau pengaruh 	dari pihak manapun yang bertentangan dengan aturan dan prinsip organisasi yang sehat.</a:t>
                      </a:r>
                    </a:p>
                    <a:p>
                      <a:pPr marL="0" lvl="0" indent="0">
                        <a:lnSpc>
                          <a:spcPct val="115000"/>
                        </a:lnSpc>
                        <a:spcAft>
                          <a:spcPts val="0"/>
                        </a:spcAft>
                        <a:buFont typeface="+mj-lt"/>
                        <a:buNone/>
                      </a:pPr>
                      <a:r>
                        <a:rPr lang="id-ID" sz="1200" dirty="0">
                          <a:effectLst/>
                        </a:rPr>
                        <a:t>5. Fairness (Kewajaran)</a:t>
                      </a:r>
                    </a:p>
                    <a:p>
                      <a:pPr marL="0" lvl="0" indent="0">
                        <a:lnSpc>
                          <a:spcPct val="115000"/>
                        </a:lnSpc>
                        <a:spcAft>
                          <a:spcPts val="0"/>
                        </a:spcAft>
                        <a:buFont typeface="+mj-lt"/>
                        <a:buNone/>
                      </a:pPr>
                      <a:r>
                        <a:rPr lang="id-ID" sz="1200" dirty="0">
                          <a:effectLst/>
                        </a:rPr>
                        <a:t>Keadilan dan kesetaraan dalam memenuhi hak-hak stakeholder dalam organisasi yang timbul berdasarkan perjanjian ataupun aturan yang berlaku.</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7025168"/>
                  </a:ext>
                </a:extLst>
              </a:tr>
            </a:tbl>
          </a:graphicData>
        </a:graphic>
      </p:graphicFrame>
    </p:spTree>
    <p:extLst>
      <p:ext uri="{BB962C8B-B14F-4D97-AF65-F5344CB8AC3E}">
        <p14:creationId xmlns:p14="http://schemas.microsoft.com/office/powerpoint/2010/main" val="1846950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924944"/>
            <a:ext cx="6554867" cy="1524000"/>
          </a:xfrm>
        </p:spPr>
        <p:txBody>
          <a:bodyPr>
            <a:normAutofit/>
          </a:bodyPr>
          <a:lstStyle/>
          <a:p>
            <a:pPr algn="ctr"/>
            <a:r>
              <a:rPr lang="id-ID" sz="6600" dirty="0"/>
              <a:t>proses bisnis?</a:t>
            </a:r>
          </a:p>
        </p:txBody>
      </p:sp>
    </p:spTree>
    <p:extLst>
      <p:ext uri="{BB962C8B-B14F-4D97-AF65-F5344CB8AC3E}">
        <p14:creationId xmlns:p14="http://schemas.microsoft.com/office/powerpoint/2010/main" val="1135955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280" y="5805264"/>
            <a:ext cx="7056056" cy="574576"/>
          </a:xfrm>
        </p:spPr>
        <p:txBody>
          <a:bodyPr>
            <a:normAutofit fontScale="90000"/>
          </a:bodyPr>
          <a:lstStyle/>
          <a:p>
            <a:r>
              <a:rPr lang="id-ID" dirty="0"/>
              <a:t>MODEL PROSES BISNIS UNIVERSITAS X</a:t>
            </a:r>
          </a:p>
        </p:txBody>
      </p:sp>
      <p:pic>
        <p:nvPicPr>
          <p:cNvPr id="7" name="Picture 6"/>
          <p:cNvPicPr>
            <a:picLocks noChangeAspect="1"/>
          </p:cNvPicPr>
          <p:nvPr/>
        </p:nvPicPr>
        <p:blipFill>
          <a:blip r:embed="rId3"/>
          <a:stretch>
            <a:fillRect/>
          </a:stretch>
        </p:blipFill>
        <p:spPr>
          <a:xfrm>
            <a:off x="274624" y="476672"/>
            <a:ext cx="8401832" cy="5328592"/>
          </a:xfrm>
          <a:prstGeom prst="rect">
            <a:avLst/>
          </a:prstGeom>
        </p:spPr>
      </p:pic>
    </p:spTree>
    <p:extLst>
      <p:ext uri="{BB962C8B-B14F-4D97-AF65-F5344CB8AC3E}">
        <p14:creationId xmlns:p14="http://schemas.microsoft.com/office/powerpoint/2010/main" val="738537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641304"/>
            <a:ext cx="6554867" cy="1524000"/>
          </a:xfrm>
        </p:spPr>
        <p:txBody>
          <a:bodyPr/>
          <a:lstStyle/>
          <a:p>
            <a:r>
              <a:rPr lang="id-ID" dirty="0"/>
              <a:t>Fokus pengembangan universitas x</a:t>
            </a:r>
          </a:p>
        </p:txBody>
      </p:sp>
      <p:sp>
        <p:nvSpPr>
          <p:cNvPr id="3" name="Content Placeholder 2"/>
          <p:cNvSpPr>
            <a:spLocks noGrp="1"/>
          </p:cNvSpPr>
          <p:nvPr>
            <p:ph idx="1"/>
          </p:nvPr>
        </p:nvSpPr>
        <p:spPr>
          <a:xfrm>
            <a:off x="533400" y="533400"/>
            <a:ext cx="8215064" cy="3767670"/>
          </a:xfrm>
        </p:spPr>
        <p:txBody>
          <a:bodyPr/>
          <a:lstStyle/>
          <a:p>
            <a:pPr marL="0" indent="0">
              <a:buNone/>
            </a:pPr>
            <a:r>
              <a:rPr lang="id-ID" dirty="0"/>
              <a:t>Mendefinisikan proses pengembangan kompetensi berbasis industri yang disebut 3D untuk mendukung tujuan utama organisasi menjadi Universitas unggul berbasis industri yaitu :</a:t>
            </a:r>
          </a:p>
          <a:p>
            <a:r>
              <a:rPr lang="id-ID" dirty="0"/>
              <a:t>D1. Pengembangan Skill Mahasiswa Sebagai Proses Utama</a:t>
            </a:r>
          </a:p>
          <a:p>
            <a:r>
              <a:rPr lang="id-ID" dirty="0"/>
              <a:t>D2. Pengembangan Kepakaran Dosen &amp; Staf Sebagai Proses Pendukung</a:t>
            </a:r>
          </a:p>
          <a:p>
            <a:r>
              <a:rPr lang="id-ID" dirty="0"/>
              <a:t>D3. Layanan Kepakaran sebagai Proses pendukung</a:t>
            </a:r>
          </a:p>
          <a:p>
            <a:endParaRPr lang="id-ID" dirty="0"/>
          </a:p>
        </p:txBody>
      </p:sp>
    </p:spTree>
    <p:extLst>
      <p:ext uri="{BB962C8B-B14F-4D97-AF65-F5344CB8AC3E}">
        <p14:creationId xmlns:p14="http://schemas.microsoft.com/office/powerpoint/2010/main" val="4105001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021288"/>
            <a:ext cx="8496944" cy="358552"/>
          </a:xfrm>
        </p:spPr>
        <p:txBody>
          <a:bodyPr>
            <a:normAutofit fontScale="90000"/>
          </a:bodyPr>
          <a:lstStyle/>
          <a:p>
            <a:r>
              <a:rPr lang="id-ID" dirty="0"/>
              <a:t>D1 Pengembangan Skill Mahasiswa</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23528" y="1196752"/>
            <a:ext cx="7056784" cy="4824536"/>
          </a:xfrm>
          <a:prstGeom prst="rect">
            <a:avLst/>
          </a:prstGeom>
        </p:spPr>
      </p:pic>
    </p:spTree>
    <p:extLst>
      <p:ext uri="{BB962C8B-B14F-4D97-AF65-F5344CB8AC3E}">
        <p14:creationId xmlns:p14="http://schemas.microsoft.com/office/powerpoint/2010/main" val="1506811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165304"/>
            <a:ext cx="8424936" cy="360040"/>
          </a:xfrm>
        </p:spPr>
        <p:txBody>
          <a:bodyPr>
            <a:noAutofit/>
          </a:bodyPr>
          <a:lstStyle/>
          <a:p>
            <a:r>
              <a:rPr lang="id-ID" sz="2400" dirty="0"/>
              <a:t>D2 Pengembangan kepakaran dosen &amp; staf</a:t>
            </a:r>
          </a:p>
        </p:txBody>
      </p:sp>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395536" y="908720"/>
            <a:ext cx="7200800" cy="5145283"/>
          </a:xfrm>
          <a:prstGeom prst="rect">
            <a:avLst/>
          </a:prstGeom>
        </p:spPr>
      </p:pic>
    </p:spTree>
    <p:extLst>
      <p:ext uri="{BB962C8B-B14F-4D97-AF65-F5344CB8AC3E}">
        <p14:creationId xmlns:p14="http://schemas.microsoft.com/office/powerpoint/2010/main" val="1119934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01208"/>
            <a:ext cx="6554867" cy="718592"/>
          </a:xfrm>
        </p:spPr>
        <p:txBody>
          <a:bodyPr>
            <a:normAutofit/>
          </a:bodyPr>
          <a:lstStyle/>
          <a:p>
            <a:r>
              <a:rPr lang="id-ID" sz="2000" dirty="0"/>
              <a:t>D1 Pengembangan layanan kepakaran</a:t>
            </a:r>
          </a:p>
        </p:txBody>
      </p:sp>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395536" y="727075"/>
            <a:ext cx="7056784" cy="4574133"/>
          </a:xfrm>
          <a:prstGeom prst="rect">
            <a:avLst/>
          </a:prstGeom>
        </p:spPr>
      </p:pic>
    </p:spTree>
    <p:extLst>
      <p:ext uri="{BB962C8B-B14F-4D97-AF65-F5344CB8AC3E}">
        <p14:creationId xmlns:p14="http://schemas.microsoft.com/office/powerpoint/2010/main" val="141609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48029106"/>
              </p:ext>
            </p:extLst>
          </p:nvPr>
        </p:nvGraphicFramePr>
        <p:xfrm>
          <a:off x="539552" y="1340768"/>
          <a:ext cx="7128792" cy="3295659"/>
        </p:xfrm>
        <a:graphic>
          <a:graphicData uri="http://schemas.openxmlformats.org/drawingml/2006/table">
            <a:tbl>
              <a:tblPr firstRow="1" bandRow="1">
                <a:tableStyleId>{5C22544A-7EE6-4342-B048-85BDC9FD1C3A}</a:tableStyleId>
              </a:tblPr>
              <a:tblGrid>
                <a:gridCol w="3240360">
                  <a:extLst>
                    <a:ext uri="{9D8B030D-6E8A-4147-A177-3AD203B41FA5}">
                      <a16:colId xmlns:a16="http://schemas.microsoft.com/office/drawing/2014/main" val="1379080499"/>
                    </a:ext>
                  </a:extLst>
                </a:gridCol>
                <a:gridCol w="3888432">
                  <a:extLst>
                    <a:ext uri="{9D8B030D-6E8A-4147-A177-3AD203B41FA5}">
                      <a16:colId xmlns:a16="http://schemas.microsoft.com/office/drawing/2014/main" val="1164662740"/>
                    </a:ext>
                  </a:extLst>
                </a:gridCol>
              </a:tblGrid>
              <a:tr h="666505">
                <a:tc gridSpan="2">
                  <a:txBody>
                    <a:bodyPr/>
                    <a:lstStyle/>
                    <a:p>
                      <a:r>
                        <a:rPr lang="id-ID" sz="2400" b="1" dirty="0"/>
                        <a:t>STUDI KASUS</a:t>
                      </a:r>
                    </a:p>
                  </a:txBody>
                  <a:tcPr/>
                </a:tc>
                <a:tc hMerge="1">
                  <a:txBody>
                    <a:bodyPr/>
                    <a:lstStyle/>
                    <a:p>
                      <a:endParaRPr lang="id-ID" dirty="0"/>
                    </a:p>
                  </a:txBody>
                  <a:tcPr/>
                </a:tc>
                <a:extLst>
                  <a:ext uri="{0D108BD9-81ED-4DB2-BD59-A6C34878D82A}">
                    <a16:rowId xmlns:a16="http://schemas.microsoft.com/office/drawing/2014/main" val="2438495374"/>
                  </a:ext>
                </a:extLst>
              </a:tr>
              <a:tr h="629639">
                <a:tc>
                  <a:txBody>
                    <a:bodyPr/>
                    <a:lstStyle/>
                    <a:p>
                      <a:r>
                        <a:rPr lang="id-ID" sz="2400" b="1" dirty="0"/>
                        <a:t>BENTUK</a:t>
                      </a:r>
                      <a:r>
                        <a:rPr lang="id-ID" sz="2400" b="1" baseline="0" dirty="0"/>
                        <a:t> ORGANISASI</a:t>
                      </a:r>
                      <a:endParaRPr lang="id-ID" sz="2400" b="1" dirty="0"/>
                    </a:p>
                  </a:txBody>
                  <a:tcPr/>
                </a:tc>
                <a:tc>
                  <a:txBody>
                    <a:bodyPr/>
                    <a:lstStyle/>
                    <a:p>
                      <a:r>
                        <a:rPr lang="id-ID" sz="2400" b="1" dirty="0"/>
                        <a:t>ORGANISASI</a:t>
                      </a:r>
                      <a:r>
                        <a:rPr lang="id-ID" sz="2400" b="1" baseline="0" dirty="0"/>
                        <a:t> </a:t>
                      </a:r>
                      <a:endParaRPr lang="id-ID" sz="2400" b="1" dirty="0"/>
                    </a:p>
                  </a:txBody>
                  <a:tcPr/>
                </a:tc>
                <a:extLst>
                  <a:ext uri="{0D108BD9-81ED-4DB2-BD59-A6C34878D82A}">
                    <a16:rowId xmlns:a16="http://schemas.microsoft.com/office/drawing/2014/main" val="4025661368"/>
                  </a:ext>
                </a:extLst>
              </a:tr>
              <a:tr h="666505">
                <a:tc>
                  <a:txBody>
                    <a:bodyPr/>
                    <a:lstStyle/>
                    <a:p>
                      <a:r>
                        <a:rPr lang="id-ID" sz="2400" b="1" dirty="0"/>
                        <a:t>LINGKUP</a:t>
                      </a:r>
                    </a:p>
                  </a:txBody>
                  <a:tcPr/>
                </a:tc>
                <a:tc>
                  <a:txBody>
                    <a:bodyPr/>
                    <a:lstStyle/>
                    <a:p>
                      <a:r>
                        <a:rPr lang="id-ID" sz="2400" b="1" dirty="0"/>
                        <a:t>UNIVERSITAS</a:t>
                      </a:r>
                    </a:p>
                  </a:txBody>
                  <a:tcPr/>
                </a:tc>
                <a:extLst>
                  <a:ext uri="{0D108BD9-81ED-4DB2-BD59-A6C34878D82A}">
                    <a16:rowId xmlns:a16="http://schemas.microsoft.com/office/drawing/2014/main" val="3071879519"/>
                  </a:ext>
                </a:extLst>
              </a:tr>
              <a:tr h="666505">
                <a:tc>
                  <a:txBody>
                    <a:bodyPr/>
                    <a:lstStyle/>
                    <a:p>
                      <a:r>
                        <a:rPr lang="id-ID" sz="2400" b="1" dirty="0"/>
                        <a:t>JENIS</a:t>
                      </a:r>
                    </a:p>
                  </a:txBody>
                  <a:tcPr/>
                </a:tc>
                <a:tc>
                  <a:txBody>
                    <a:bodyPr/>
                    <a:lstStyle/>
                    <a:p>
                      <a:r>
                        <a:rPr lang="id-ID" sz="2400" b="1" dirty="0"/>
                        <a:t>LAYANAN PENDIDIKAN</a:t>
                      </a:r>
                    </a:p>
                  </a:txBody>
                  <a:tcPr/>
                </a:tc>
                <a:extLst>
                  <a:ext uri="{0D108BD9-81ED-4DB2-BD59-A6C34878D82A}">
                    <a16:rowId xmlns:a16="http://schemas.microsoft.com/office/drawing/2014/main" val="191545376"/>
                  </a:ext>
                </a:extLst>
              </a:tr>
              <a:tr h="666505">
                <a:tc>
                  <a:txBody>
                    <a:bodyPr/>
                    <a:lstStyle/>
                    <a:p>
                      <a:endParaRPr lang="id-ID" sz="2400" b="1" dirty="0"/>
                    </a:p>
                  </a:txBody>
                  <a:tcPr/>
                </a:tc>
                <a:tc>
                  <a:txBody>
                    <a:bodyPr/>
                    <a:lstStyle/>
                    <a:p>
                      <a:endParaRPr lang="id-ID" sz="2400" b="1" dirty="0"/>
                    </a:p>
                  </a:txBody>
                  <a:tcPr/>
                </a:tc>
                <a:extLst>
                  <a:ext uri="{0D108BD9-81ED-4DB2-BD59-A6C34878D82A}">
                    <a16:rowId xmlns:a16="http://schemas.microsoft.com/office/drawing/2014/main" val="612629214"/>
                  </a:ext>
                </a:extLst>
              </a:tr>
            </a:tbl>
          </a:graphicData>
        </a:graphic>
      </p:graphicFrame>
    </p:spTree>
    <p:extLst>
      <p:ext uri="{BB962C8B-B14F-4D97-AF65-F5344CB8AC3E}">
        <p14:creationId xmlns:p14="http://schemas.microsoft.com/office/powerpoint/2010/main" val="2450898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01208"/>
            <a:ext cx="6554867" cy="718592"/>
          </a:xfrm>
        </p:spPr>
        <p:txBody>
          <a:bodyPr/>
          <a:lstStyle/>
          <a:p>
            <a:r>
              <a:rPr lang="id-ID" dirty="0"/>
              <a:t>RESUME RENCANA STRATEGIS</a:t>
            </a:r>
          </a:p>
        </p:txBody>
      </p:sp>
      <p:sp>
        <p:nvSpPr>
          <p:cNvPr id="3" name="Content Placeholder 2"/>
          <p:cNvSpPr>
            <a:spLocks noGrp="1"/>
          </p:cNvSpPr>
          <p:nvPr>
            <p:ph idx="1"/>
          </p:nvPr>
        </p:nvSpPr>
        <p:spPr>
          <a:xfrm>
            <a:off x="533400" y="533400"/>
            <a:ext cx="8287072" cy="4911824"/>
          </a:xfrm>
        </p:spPr>
        <p:txBody>
          <a:bodyPr>
            <a:normAutofit lnSpcReduction="10000"/>
          </a:bodyPr>
          <a:lstStyle/>
          <a:p>
            <a:pPr algn="just"/>
            <a:r>
              <a:rPr lang="id-ID" dirty="0"/>
              <a:t>Komitmen Universitas X untuk mewujudkan pendidikan vokasi dibidang Manajemen dan Teknologi Informasi &amp; Komunikasi berkualitas telah dimulai sejak didirikan pada september 2007. Diawal pendirian, samapai tahun 2009, Universitas X berkembang sesuai dengan sasaran-sasaran strategis yang tertuang dalam Rencana Empat Tahun (RENETA) Yayasan dengan tema utama yaitu sustainable growth. Sasaran –sasaran tersebut direalisasikan dengan beberapa program utama seperti transformasi bisnis training  dan  Program pengembangan menjadi Universitas, diikuti oleh transformasi akademik, transformasi SDM, dan transformasi komponen organisasi lainnya. Peningkatan layanan akademik terus dilakukan dengan mengembangkan kualitas dosen, kualitas sarana prasarana, layanan internet dan sistem informasi, termasuk pembangunan awareness dan kerjasama dengan stakeholder terkait. </a:t>
            </a:r>
          </a:p>
        </p:txBody>
      </p:sp>
    </p:spTree>
    <p:extLst>
      <p:ext uri="{BB962C8B-B14F-4D97-AF65-F5344CB8AC3E}">
        <p14:creationId xmlns:p14="http://schemas.microsoft.com/office/powerpoint/2010/main" val="3512562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73216"/>
            <a:ext cx="6554867" cy="646584"/>
          </a:xfrm>
        </p:spPr>
        <p:txBody>
          <a:bodyPr/>
          <a:lstStyle/>
          <a:p>
            <a:r>
              <a:rPr lang="id-ID" dirty="0"/>
              <a:t>Rumusan rencana strategis</a:t>
            </a:r>
          </a:p>
        </p:txBody>
      </p:sp>
      <p:sp>
        <p:nvSpPr>
          <p:cNvPr id="3" name="Content Placeholder 2"/>
          <p:cNvSpPr>
            <a:spLocks noGrp="1"/>
          </p:cNvSpPr>
          <p:nvPr>
            <p:ph idx="1"/>
          </p:nvPr>
        </p:nvSpPr>
        <p:spPr>
          <a:xfrm>
            <a:off x="395536" y="1124744"/>
            <a:ext cx="8287072" cy="3767670"/>
          </a:xfrm>
        </p:spPr>
        <p:txBody>
          <a:bodyPr>
            <a:noAutofit/>
          </a:bodyPr>
          <a:lstStyle/>
          <a:p>
            <a:pPr lvl="0" algn="just"/>
            <a:r>
              <a:rPr lang="id-ID" sz="2400" dirty="0"/>
              <a:t>Pembuatan roadmap Universitas X menuju perwujudan visi 2021 dalam bingkai Production Community University 2021.</a:t>
            </a:r>
          </a:p>
          <a:p>
            <a:pPr lvl="0" algn="just"/>
            <a:r>
              <a:rPr lang="id-ID" sz="2400" dirty="0"/>
              <a:t>Evaluasi diri dan penggambaran kondisi Eksisting (</a:t>
            </a:r>
            <a:r>
              <a:rPr lang="id-ID" sz="2400" i="1" dirty="0"/>
              <a:t>Initial State</a:t>
            </a:r>
            <a:r>
              <a:rPr lang="id-ID" sz="2400" dirty="0"/>
              <a:t>)</a:t>
            </a:r>
          </a:p>
          <a:p>
            <a:pPr lvl="0" algn="just"/>
            <a:r>
              <a:rPr lang="id-ID" sz="2400" dirty="0"/>
              <a:t>Pembuatan Rencana Pengembangan Empat Tahun Pertama (RENETA-1) dengan tema dan kebijakan program kerja utama yaitu mewujudkan Universitas menjadi komunitas unggul menghasilkan </a:t>
            </a:r>
            <a:r>
              <a:rPr lang="id-ID" sz="2800" b="1" dirty="0">
                <a:solidFill>
                  <a:srgbClr val="FF0000"/>
                </a:solidFill>
              </a:rPr>
              <a:t>lulusan berbasis industri dan Community</a:t>
            </a:r>
            <a:endParaRPr lang="id-ID" sz="2400" b="1" dirty="0">
              <a:solidFill>
                <a:srgbClr val="FF0000"/>
              </a:solidFill>
            </a:endParaRPr>
          </a:p>
          <a:p>
            <a:pPr algn="just"/>
            <a:endParaRPr lang="id-ID" sz="2400" dirty="0"/>
          </a:p>
        </p:txBody>
      </p:sp>
    </p:spTree>
    <p:extLst>
      <p:ext uri="{BB962C8B-B14F-4D97-AF65-F5344CB8AC3E}">
        <p14:creationId xmlns:p14="http://schemas.microsoft.com/office/powerpoint/2010/main" val="3080720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40800541"/>
              </p:ext>
            </p:extLst>
          </p:nvPr>
        </p:nvGraphicFramePr>
        <p:xfrm>
          <a:off x="467544" y="188640"/>
          <a:ext cx="8352928" cy="642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1476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a:t>Struktur organisasi universitas x</a:t>
            </a:r>
          </a:p>
        </p:txBody>
      </p:sp>
      <p:pic>
        <p:nvPicPr>
          <p:cNvPr id="4" name="Picture 3"/>
          <p:cNvPicPr>
            <a:picLocks noChangeAspect="1"/>
          </p:cNvPicPr>
          <p:nvPr/>
        </p:nvPicPr>
        <p:blipFill>
          <a:blip r:embed="rId2"/>
          <a:stretch>
            <a:fillRect/>
          </a:stretch>
        </p:blipFill>
        <p:spPr>
          <a:xfrm>
            <a:off x="305719" y="116632"/>
            <a:ext cx="6764739" cy="4888481"/>
          </a:xfrm>
          <a:prstGeom prst="rect">
            <a:avLst/>
          </a:prstGeom>
        </p:spPr>
      </p:pic>
    </p:spTree>
    <p:extLst>
      <p:ext uri="{BB962C8B-B14F-4D97-AF65-F5344CB8AC3E}">
        <p14:creationId xmlns:p14="http://schemas.microsoft.com/office/powerpoint/2010/main" val="3898540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517232"/>
            <a:ext cx="8143056" cy="515888"/>
          </a:xfrm>
        </p:spPr>
        <p:txBody>
          <a:bodyPr>
            <a:noAutofit/>
          </a:bodyPr>
          <a:lstStyle/>
          <a:p>
            <a:r>
              <a:rPr lang="id-ID" sz="2800" dirty="0"/>
              <a:t>Rentang tanggung jawab organisasi</a:t>
            </a:r>
          </a:p>
        </p:txBody>
      </p:sp>
      <p:pic>
        <p:nvPicPr>
          <p:cNvPr id="4" name="Picture 3"/>
          <p:cNvPicPr/>
          <p:nvPr/>
        </p:nvPicPr>
        <p:blipFill rotWithShape="1">
          <a:blip r:embed="rId2" cstate="print"/>
          <a:srcRect l="11134" t="18421"/>
          <a:stretch/>
        </p:blipFill>
        <p:spPr bwMode="auto">
          <a:xfrm>
            <a:off x="533400" y="332656"/>
            <a:ext cx="8143056" cy="518457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38170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517232"/>
            <a:ext cx="6554867" cy="502568"/>
          </a:xfrm>
        </p:spPr>
        <p:txBody>
          <a:bodyPr>
            <a:normAutofit/>
          </a:bodyPr>
          <a:lstStyle/>
          <a:p>
            <a:r>
              <a:rPr lang="id-ID" sz="2400" dirty="0"/>
              <a:t>Penentuan stakeholder universitas x</a:t>
            </a:r>
          </a:p>
        </p:txBody>
      </p:sp>
      <p:sp>
        <p:nvSpPr>
          <p:cNvPr id="3" name="Content Placeholder 2"/>
          <p:cNvSpPr>
            <a:spLocks noGrp="1"/>
          </p:cNvSpPr>
          <p:nvPr>
            <p:ph idx="1"/>
          </p:nvPr>
        </p:nvSpPr>
        <p:spPr>
          <a:xfrm>
            <a:off x="533400" y="1484784"/>
            <a:ext cx="7711008" cy="2679576"/>
          </a:xfrm>
        </p:spPr>
        <p:txBody>
          <a:bodyPr>
            <a:normAutofit fontScale="70000" lnSpcReduction="20000"/>
          </a:bodyPr>
          <a:lstStyle/>
          <a:p>
            <a:pPr marL="0" indent="0">
              <a:buNone/>
            </a:pPr>
            <a:r>
              <a:rPr lang="id-ID" dirty="0"/>
              <a:t>Atas dasar Visi, Misi dan Rencana Strategis maka dapat ditentukan Stakeholder Proses yaitu:</a:t>
            </a:r>
          </a:p>
          <a:p>
            <a:r>
              <a:rPr lang="id-ID" dirty="0"/>
              <a:t>Mahasiswa </a:t>
            </a:r>
          </a:p>
          <a:p>
            <a:r>
              <a:rPr lang="id-ID" dirty="0"/>
              <a:t>Dosen</a:t>
            </a:r>
          </a:p>
          <a:p>
            <a:r>
              <a:rPr lang="id-ID" dirty="0"/>
              <a:t>Staf</a:t>
            </a:r>
          </a:p>
          <a:p>
            <a:r>
              <a:rPr lang="id-ID" dirty="0"/>
              <a:t>Lingkungan Masyarakat</a:t>
            </a:r>
          </a:p>
          <a:p>
            <a:r>
              <a:rPr lang="id-ID" dirty="0"/>
              <a:t>Industri/Bisnis</a:t>
            </a:r>
          </a:p>
          <a:p>
            <a:r>
              <a:rPr lang="id-ID" dirty="0"/>
              <a:t>Lingkungan Pengetahuan &amp; Teknologi</a:t>
            </a:r>
          </a:p>
          <a:p>
            <a:r>
              <a:rPr lang="id-ID" dirty="0"/>
              <a:t>Senat universitas</a:t>
            </a:r>
          </a:p>
          <a:p>
            <a:endParaRPr lang="id-ID" dirty="0"/>
          </a:p>
          <a:p>
            <a:endParaRPr lang="id-ID" dirty="0"/>
          </a:p>
          <a:p>
            <a:endParaRPr lang="id-ID" dirty="0"/>
          </a:p>
          <a:p>
            <a:endParaRPr lang="id-ID" dirty="0"/>
          </a:p>
        </p:txBody>
      </p:sp>
    </p:spTree>
    <p:extLst>
      <p:ext uri="{BB962C8B-B14F-4D97-AF65-F5344CB8AC3E}">
        <p14:creationId xmlns:p14="http://schemas.microsoft.com/office/powerpoint/2010/main" val="1916034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877272"/>
            <a:ext cx="6554867" cy="646584"/>
          </a:xfrm>
        </p:spPr>
        <p:txBody>
          <a:bodyPr>
            <a:noAutofit/>
          </a:bodyPr>
          <a:lstStyle/>
          <a:p>
            <a:r>
              <a:rPr lang="id-ID" sz="2400" dirty="0"/>
              <a:t>Pemetaan relasi bisnis universitas x</a:t>
            </a:r>
          </a:p>
        </p:txBody>
      </p:sp>
      <p:pic>
        <p:nvPicPr>
          <p:cNvPr id="4" name="Picture 3"/>
          <p:cNvPicPr>
            <a:picLocks noChangeAspect="1"/>
          </p:cNvPicPr>
          <p:nvPr/>
        </p:nvPicPr>
        <p:blipFill>
          <a:blip r:embed="rId2"/>
          <a:stretch>
            <a:fillRect/>
          </a:stretch>
        </p:blipFill>
        <p:spPr>
          <a:xfrm>
            <a:off x="611560" y="1412776"/>
            <a:ext cx="7776864" cy="4464496"/>
          </a:xfrm>
          <a:prstGeom prst="rect">
            <a:avLst/>
          </a:prstGeom>
        </p:spPr>
      </p:pic>
    </p:spTree>
    <p:extLst>
      <p:ext uri="{BB962C8B-B14F-4D97-AF65-F5344CB8AC3E}">
        <p14:creationId xmlns:p14="http://schemas.microsoft.com/office/powerpoint/2010/main" val="340506522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1204</TotalTime>
  <Words>488</Words>
  <Application>Microsoft Office PowerPoint</Application>
  <PresentationFormat>On-screen Show (4:3)</PresentationFormat>
  <Paragraphs>71</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 Black</vt:lpstr>
      <vt:lpstr>Arial Narrow</vt:lpstr>
      <vt:lpstr>Calibri</vt:lpstr>
      <vt:lpstr>Century Gothic</vt:lpstr>
      <vt:lpstr>Times New Roman</vt:lpstr>
      <vt:lpstr>Wingdings 3</vt:lpstr>
      <vt:lpstr>Slice</vt:lpstr>
      <vt:lpstr>SIMULASI Analisis  Proses bisnis</vt:lpstr>
      <vt:lpstr>PowerPoint Presentation</vt:lpstr>
      <vt:lpstr>RESUME RENCANA STRATEGIS</vt:lpstr>
      <vt:lpstr>Rumusan rencana strategis</vt:lpstr>
      <vt:lpstr>PowerPoint Presentation</vt:lpstr>
      <vt:lpstr>Struktur organisasi universitas x</vt:lpstr>
      <vt:lpstr>Rentang tanggung jawab organisasi</vt:lpstr>
      <vt:lpstr>Penentuan stakeholder universitas x</vt:lpstr>
      <vt:lpstr>Pemetaan relasi bisnis universitas x</vt:lpstr>
      <vt:lpstr>Agar proses bisnis dapat berjalan dengan baik maka diperlukan kebijakan penerapan Good University Governance(GUG)</vt:lpstr>
      <vt:lpstr>proses bisnis?</vt:lpstr>
      <vt:lpstr>MODEL PROSES BISNIS UNIVERSITAS X</vt:lpstr>
      <vt:lpstr>Fokus pengembangan universitas x</vt:lpstr>
      <vt:lpstr>D1 Pengembangan Skill Mahasiswa</vt:lpstr>
      <vt:lpstr>D2 Pengembangan kepakaran dosen &amp; staf</vt:lpstr>
      <vt:lpstr>D1 Pengembangan layanan kepakaran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Faculty_Poltek</dc:creator>
  <cp:lastModifiedBy>Hanung Prasetyo</cp:lastModifiedBy>
  <cp:revision>163</cp:revision>
  <dcterms:created xsi:type="dcterms:W3CDTF">2009-03-04T06:32:49Z</dcterms:created>
  <dcterms:modified xsi:type="dcterms:W3CDTF">2016-09-14T01:24:52Z</dcterms:modified>
</cp:coreProperties>
</file>